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714" r:id="rId2"/>
    <p:sldMasterId id="2147483727" r:id="rId3"/>
  </p:sldMasterIdLst>
  <p:notesMasterIdLst>
    <p:notesMasterId r:id="rId69"/>
  </p:notesMasterIdLst>
  <p:handoutMasterIdLst>
    <p:handoutMasterId r:id="rId70"/>
  </p:handoutMasterIdLst>
  <p:sldIdLst>
    <p:sldId id="324" r:id="rId4"/>
    <p:sldId id="288" r:id="rId5"/>
    <p:sldId id="392" r:id="rId6"/>
    <p:sldId id="422" r:id="rId7"/>
    <p:sldId id="423" r:id="rId8"/>
    <p:sldId id="424" r:id="rId9"/>
    <p:sldId id="426" r:id="rId10"/>
    <p:sldId id="425" r:id="rId11"/>
    <p:sldId id="427" r:id="rId12"/>
    <p:sldId id="428" r:id="rId13"/>
    <p:sldId id="431" r:id="rId14"/>
    <p:sldId id="430" r:id="rId15"/>
    <p:sldId id="432" r:id="rId16"/>
    <p:sldId id="433" r:id="rId17"/>
    <p:sldId id="434" r:id="rId18"/>
    <p:sldId id="440" r:id="rId19"/>
    <p:sldId id="435" r:id="rId20"/>
    <p:sldId id="436" r:id="rId21"/>
    <p:sldId id="437" r:id="rId22"/>
    <p:sldId id="438" r:id="rId23"/>
    <p:sldId id="439" r:id="rId24"/>
    <p:sldId id="441" r:id="rId25"/>
    <p:sldId id="454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88" r:id="rId37"/>
    <p:sldId id="489" r:id="rId38"/>
    <p:sldId id="490" r:id="rId39"/>
    <p:sldId id="491" r:id="rId40"/>
    <p:sldId id="492" r:id="rId41"/>
    <p:sldId id="493" r:id="rId42"/>
    <p:sldId id="494" r:id="rId43"/>
    <p:sldId id="495" r:id="rId44"/>
    <p:sldId id="496" r:id="rId45"/>
    <p:sldId id="497" r:id="rId46"/>
    <p:sldId id="498" r:id="rId47"/>
    <p:sldId id="499" r:id="rId48"/>
    <p:sldId id="455" r:id="rId49"/>
    <p:sldId id="467" r:id="rId50"/>
    <p:sldId id="471" r:id="rId51"/>
    <p:sldId id="472" r:id="rId52"/>
    <p:sldId id="473" r:id="rId53"/>
    <p:sldId id="474" r:id="rId54"/>
    <p:sldId id="476" r:id="rId55"/>
    <p:sldId id="477" r:id="rId56"/>
    <p:sldId id="478" r:id="rId57"/>
    <p:sldId id="479" r:id="rId58"/>
    <p:sldId id="480" r:id="rId59"/>
    <p:sldId id="485" r:id="rId60"/>
    <p:sldId id="456" r:id="rId61"/>
    <p:sldId id="481" r:id="rId62"/>
    <p:sldId id="482" r:id="rId63"/>
    <p:sldId id="483" r:id="rId64"/>
    <p:sldId id="484" r:id="rId65"/>
    <p:sldId id="486" r:id="rId66"/>
    <p:sldId id="487" r:id="rId67"/>
    <p:sldId id="421" r:id="rId68"/>
  </p:sldIdLst>
  <p:sldSz cx="12192000" cy="6858000"/>
  <p:notesSz cx="6858000" cy="9144000"/>
  <p:embeddedFontLst>
    <p:embeddedFont>
      <p:font typeface="Algerian" panose="04020705040A02060702" pitchFamily="82" charset="0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mbria" panose="02040503050406030204" pitchFamily="18" charset="0"/>
      <p:regular r:id="rId76"/>
      <p:bold r:id="rId77"/>
      <p:italic r:id="rId78"/>
      <p:boldItalic r:id="rId79"/>
    </p:embeddedFont>
    <p:embeddedFont>
      <p:font typeface="Cambria Math" panose="02040503050406030204" pitchFamily="18" charset="0"/>
      <p:regular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Roboto Condensed Light" panose="02000000000000000000" pitchFamily="2" charset="0"/>
      <p:regular r:id="rId85"/>
      <p:italic r:id="rId86"/>
    </p:embeddedFont>
    <p:embeddedFont>
      <p:font typeface="Wingdings 3" panose="05040102010807070707" pitchFamily="18" charset="2"/>
      <p:regular r:id="rId87"/>
    </p:embeddedFont>
  </p:embeddedFontLst>
  <p:custDataLst>
    <p:tags r:id="rId8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/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4.fntdata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tags" Target="tags/tag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6.fntdata"/><Relationship Id="rId7" Type="http://schemas.openxmlformats.org/officeDocument/2006/relationships/slide" Target="slides/slide4.xml"/><Relationship Id="rId71" Type="http://schemas.openxmlformats.org/officeDocument/2006/relationships/font" Target="fonts/font1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7.fntdata"/><Relationship Id="rId61" Type="http://schemas.openxmlformats.org/officeDocument/2006/relationships/slide" Target="slides/slide58.xml"/><Relationship Id="rId82" Type="http://schemas.openxmlformats.org/officeDocument/2006/relationships/font" Target="fonts/font12.fntdata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91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291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7549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145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/>
              <a:t>Analysis and Design of Algorithms </a:t>
            </a:r>
            <a:r>
              <a:rPr lang="en-US" sz="18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</a:t>
            </a:r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7083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>
            <a:fillRect/>
          </a:stretch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>
            <a:fillRect/>
          </a:stretch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4493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4  – Dynamic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149975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 – Dynamic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15456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4  – Dynamic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02825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>
            <a:fillRect/>
          </a:stretch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4  – Dynamic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/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9244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4  – Dynamic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4  – Dynamic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D21B45-1703-4330-B544-825BD8F37AF2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135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613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67" y="5858350"/>
            <a:ext cx="3573889" cy="821995"/>
          </a:xfrm>
          <a:prstGeom prst="rect">
            <a:avLst/>
          </a:prstGeom>
        </p:spPr>
      </p:pic>
      <p:sp>
        <p:nvSpPr>
          <p:cNvPr id="18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64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29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2631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0422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3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6288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4064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34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9895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670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149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9098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4280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841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3866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480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48953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104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2515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95155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211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9327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8634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62978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05751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2965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24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6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269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507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08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1"/>
          <p:cNvPicPr/>
          <p:nvPr/>
        </p:nvPicPr>
        <p:blipFill>
          <a:blip r:embed="rId37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6" name="Google Shape;7;p1"/>
          <p:cNvPicPr/>
          <p:nvPr/>
        </p:nvPicPr>
        <p:blipFill>
          <a:blip r:embed="rId38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2" name="Google Shape;10;p1"/>
          <p:cNvPicPr/>
          <p:nvPr/>
        </p:nvPicPr>
        <p:blipFill>
          <a:blip r:embed="rId39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15680" y="992640"/>
            <a:ext cx="11360160" cy="273648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pPr algn="ctr"/>
            <a:r>
              <a:rPr lang="en-US" sz="6933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19092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667" r:id="rId18"/>
    <p:sldLayoutId id="2147483670" r:id="rId19"/>
    <p:sldLayoutId id="2147483689" r:id="rId20"/>
    <p:sldLayoutId id="2147483690" r:id="rId21"/>
    <p:sldLayoutId id="2147483673" r:id="rId22"/>
    <p:sldLayoutId id="2147483691" r:id="rId23"/>
    <p:sldLayoutId id="2147483674" r:id="rId24"/>
    <p:sldLayoutId id="2147483676" r:id="rId25"/>
    <p:sldLayoutId id="2147483677" r:id="rId26"/>
    <p:sldLayoutId id="2147483694" r:id="rId27"/>
    <p:sldLayoutId id="2147483678" r:id="rId28"/>
    <p:sldLayoutId id="2147483679" r:id="rId29"/>
    <p:sldLayoutId id="2147483681" r:id="rId30"/>
    <p:sldLayoutId id="2147483683" r:id="rId31"/>
    <p:sldLayoutId id="2147483682" r:id="rId32"/>
    <p:sldLayoutId id="2147483684" r:id="rId33"/>
    <p:sldLayoutId id="2147483685" r:id="rId34"/>
    <p:sldLayoutId id="2147483695" r:id="rId3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l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42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43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8455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83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680" y="103200"/>
            <a:ext cx="3743520" cy="741600"/>
          </a:xfrm>
          <a:prstGeom prst="rect">
            <a:avLst/>
          </a:prstGeom>
        </p:spPr>
        <p:txBody>
          <a:bodyPr tIns="91440" bIns="91440" anchor="b">
            <a:normAutofit fontScale="42000"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1568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1072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20282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0.png"/><Relationship Id="rId4" Type="http://schemas.openxmlformats.org/officeDocument/2006/relationships/image" Target="../media/image6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650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0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00F155-879E-4253-A2D1-B37B688D171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474744" y="2156279"/>
            <a:ext cx="5242511" cy="2545441"/>
          </a:xfrm>
        </p:spPr>
        <p:txBody>
          <a:bodyPr/>
          <a:lstStyle/>
          <a:p>
            <a:pPr algn="ctr"/>
            <a:r>
              <a:rPr lang="en-US" sz="5400" b="0" dirty="0">
                <a:latin typeface="Algerian" panose="04020705040A02060702" pitchFamily="82" charset="0"/>
              </a:rPr>
              <a:t>Unit-4</a:t>
            </a:r>
            <a:br>
              <a:rPr lang="en-US" sz="5400" b="0" dirty="0">
                <a:latin typeface="Algerian" panose="04020705040A02060702" pitchFamily="82" charset="0"/>
              </a:rPr>
            </a:br>
            <a:r>
              <a:rPr lang="en-US" sz="5400" b="0" dirty="0">
                <a:latin typeface="Algerian" panose="04020705040A02060702" pitchFamily="82" charset="0"/>
              </a:rPr>
              <a:t>Dynamic </a:t>
            </a:r>
            <a:r>
              <a:rPr lang="en-US" sz="5400" dirty="0">
                <a:latin typeface="Algerian" panose="04020705040A02060702" pitchFamily="82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Binomial Coefficient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8905809"/>
              </p:ext>
            </p:extLst>
          </p:nvPr>
        </p:nvGraphicFramePr>
        <p:xfrm>
          <a:off x="2180407" y="830897"/>
          <a:ext cx="7467597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1881567836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728414176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1893645811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329207486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47506232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1649283705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718640958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205601540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356282606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..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k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6352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865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39497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52379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69862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8905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..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9422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n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13936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61707" y="1467964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61707" y="1999784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61707" y="259375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1707" y="3113702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61707" y="364888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14655" y="204868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67603" y="2577470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52855" y="311116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62006" y="311116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53055" y="3668750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12863" y="4819184"/>
            <a:ext cx="335280" cy="304267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057503" y="954592"/>
            <a:ext cx="335280" cy="304267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512531" y="2099252"/>
            <a:ext cx="654524" cy="254236"/>
            <a:chOff x="5029200" y="2934564"/>
            <a:chExt cx="899160" cy="365760"/>
          </a:xfrm>
        </p:grpSpPr>
        <p:cxnSp>
          <p:nvCxnSpPr>
            <p:cNvPr id="19" name="Straight Arrow Connector 18"/>
            <p:cNvCxnSpPr>
              <a:endCxn id="20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1" name="Straight Arrow Connector 20"/>
            <p:cNvCxnSpPr>
              <a:endCxn id="20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>
            <a:stCxn id="20" idx="4"/>
          </p:cNvCxnSpPr>
          <p:nvPr/>
        </p:nvCxnSpPr>
        <p:spPr>
          <a:xfrm>
            <a:off x="3839793" y="2353488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32541" y="2577470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518445" y="2648938"/>
            <a:ext cx="654524" cy="254236"/>
            <a:chOff x="5029200" y="2934564"/>
            <a:chExt cx="899160" cy="365760"/>
          </a:xfrm>
        </p:grpSpPr>
        <p:cxnSp>
          <p:nvCxnSpPr>
            <p:cNvPr id="25" name="Straight Arrow Connector 24"/>
            <p:cNvCxnSpPr>
              <a:endCxn id="26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27" name="Straight Arrow Connector 26"/>
            <p:cNvCxnSpPr>
              <a:endCxn id="26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6" idx="4"/>
          </p:cNvCxnSpPr>
          <p:nvPr/>
        </p:nvCxnSpPr>
        <p:spPr>
          <a:xfrm>
            <a:off x="3845707" y="2903174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38455" y="312715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508551" y="3170080"/>
            <a:ext cx="654524" cy="254236"/>
            <a:chOff x="5029200" y="2934564"/>
            <a:chExt cx="899160" cy="365760"/>
          </a:xfrm>
        </p:grpSpPr>
        <p:cxnSp>
          <p:nvCxnSpPr>
            <p:cNvPr id="31" name="Straight Arrow Connector 30"/>
            <p:cNvCxnSpPr>
              <a:endCxn id="32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33" name="Straight Arrow Connector 32"/>
            <p:cNvCxnSpPr>
              <a:endCxn id="32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>
            <a:stCxn id="32" idx="4"/>
          </p:cNvCxnSpPr>
          <p:nvPr/>
        </p:nvCxnSpPr>
        <p:spPr>
          <a:xfrm>
            <a:off x="3835813" y="3424316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28561" y="364829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356645" y="2623032"/>
            <a:ext cx="654524" cy="254236"/>
            <a:chOff x="5029200" y="2934564"/>
            <a:chExt cx="899160" cy="365760"/>
          </a:xfrm>
        </p:grpSpPr>
        <p:cxnSp>
          <p:nvCxnSpPr>
            <p:cNvPr id="37" name="Straight Arrow Connector 36"/>
            <p:cNvCxnSpPr>
              <a:endCxn id="38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39" name="Straight Arrow Connector 38"/>
            <p:cNvCxnSpPr>
              <a:endCxn id="38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>
            <a:stCxn id="38" idx="4"/>
          </p:cNvCxnSpPr>
          <p:nvPr/>
        </p:nvCxnSpPr>
        <p:spPr>
          <a:xfrm>
            <a:off x="4683907" y="2877268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356645" y="3178040"/>
            <a:ext cx="654524" cy="254236"/>
            <a:chOff x="5029200" y="2934564"/>
            <a:chExt cx="899160" cy="365760"/>
          </a:xfrm>
        </p:grpSpPr>
        <p:cxnSp>
          <p:nvCxnSpPr>
            <p:cNvPr id="42" name="Straight Arrow Connector 41"/>
            <p:cNvCxnSpPr>
              <a:endCxn id="43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44" name="Straight Arrow Connector 43"/>
            <p:cNvCxnSpPr>
              <a:endCxn id="43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stCxn id="43" idx="4"/>
          </p:cNvCxnSpPr>
          <p:nvPr/>
        </p:nvCxnSpPr>
        <p:spPr>
          <a:xfrm>
            <a:off x="4683907" y="3432276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76655" y="365625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5181197" y="3199648"/>
            <a:ext cx="654524" cy="254236"/>
            <a:chOff x="5029200" y="2934564"/>
            <a:chExt cx="899160" cy="365760"/>
          </a:xfrm>
        </p:grpSpPr>
        <p:cxnSp>
          <p:nvCxnSpPr>
            <p:cNvPr id="48" name="Straight Arrow Connector 47"/>
            <p:cNvCxnSpPr>
              <a:endCxn id="49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50" name="Straight Arrow Connector 49"/>
            <p:cNvCxnSpPr>
              <a:endCxn id="49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>
            <a:stCxn id="49" idx="4"/>
          </p:cNvCxnSpPr>
          <p:nvPr/>
        </p:nvCxnSpPr>
        <p:spPr>
          <a:xfrm>
            <a:off x="5508459" y="3453884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01207" y="367786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3" name="Content Placeholder 4"/>
          <p:cNvSpPr txBox="1"/>
          <p:nvPr/>
        </p:nvSpPr>
        <p:spPr>
          <a:xfrm>
            <a:off x="2393766" y="5316582"/>
            <a:ext cx="704088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pt-BR" b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 C(n, k)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pt-BR" b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 k=0 or k=n then return 1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else return C(n-1, k-1) + C(n-1, k)</a:t>
            </a:r>
            <a:endParaRPr lang="pt-BR" b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7184570" y="1907177"/>
            <a:ext cx="2416629" cy="2195335"/>
            <a:chOff x="7184570" y="1907177"/>
            <a:chExt cx="2416629" cy="2195335"/>
          </a:xfrm>
        </p:grpSpPr>
        <p:sp>
          <p:nvSpPr>
            <p:cNvPr id="54" name="TextBox 53"/>
            <p:cNvSpPr txBox="1"/>
            <p:nvPr/>
          </p:nvSpPr>
          <p:spPr>
            <a:xfrm>
              <a:off x="7189680" y="1907177"/>
              <a:ext cx="2411519" cy="2195335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2000">
                <a:solidFill>
                  <a:srgbClr val="AD1457"/>
                </a:solidFill>
                <a:latin typeface="AR BLANCA" panose="020000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84570" y="3082833"/>
              <a:ext cx="1280160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AD1457"/>
                  </a:solidFill>
                </a:rPr>
                <a:t>PASCAL’s TRIANGLE</a:t>
              </a: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0519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0" animBg="1"/>
      <p:bldP spid="29" grpId="0" animBg="1"/>
      <p:bldP spid="35" grpId="0" animBg="1"/>
      <p:bldP spid="46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Generalized Solution using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5208" y="1074198"/>
            <a:ext cx="11653267" cy="5380577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Characterize the </a:t>
            </a:r>
            <a:r>
              <a:rPr lang="en-US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of an optimal solution. 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Recursively </a:t>
            </a:r>
            <a:r>
              <a:rPr lang="en-US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define the value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an optimal solution. 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Compute the value of an optimal solution in a </a:t>
            </a:r>
            <a:r>
              <a:rPr lang="en-US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bottom-up fashion.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Construct </a:t>
            </a:r>
            <a:r>
              <a:rPr lang="en-US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optimal solution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from the computed information.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SzPct val="100000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1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95726" y="2501607"/>
            <a:ext cx="6600547" cy="1854786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Make a Change Problem</a:t>
            </a:r>
          </a:p>
        </p:txBody>
      </p:sp>
    </p:spTree>
    <p:extLst>
      <p:ext uri="{BB962C8B-B14F-4D97-AF65-F5344CB8AC3E}">
        <p14:creationId xmlns:p14="http://schemas.microsoft.com/office/powerpoint/2010/main" val="244066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63091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 Make Change Problem – Dynamic Programming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1015" y="994299"/>
            <a:ext cx="11677460" cy="54604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We need to generate a table </a:t>
            </a:r>
            <a:r>
              <a:rPr lang="en-US" sz="24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𝑐[𝑛][𝑁],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𝑛 = number of denominations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𝑁= amount for which you need to make a change. 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02658" y="2380129"/>
                <a:ext cx="8942295" cy="32541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To generate table 𝒄[𝒊][𝒋] use following steps: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Step-1:  Make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][0]=0 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𝑓𝑜𝑟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	Repeat step-2 to step-4 for the remaining matrix values </a:t>
                </a:r>
              </a:p>
              <a:p>
                <a:pPr indent="-45720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      Step-2: 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= 1+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[1][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Step-3: 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Step-4:  Otherwise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],1+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58" y="2380129"/>
                <a:ext cx="8942295" cy="3254187"/>
              </a:xfrm>
              <a:prstGeom prst="rect">
                <a:avLst/>
              </a:prstGeom>
              <a:blipFill>
                <a:blip r:embed="rId2"/>
                <a:stretch>
                  <a:fillRect l="-1021" b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rapezoid 7"/>
          <p:cNvSpPr/>
          <p:nvPr/>
        </p:nvSpPr>
        <p:spPr>
          <a:xfrm rot="16200000">
            <a:off x="10406817" y="3252046"/>
            <a:ext cx="1344706" cy="1698614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9426385" y="2756647"/>
            <a:ext cx="753035" cy="2770094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233208" y="3792071"/>
            <a:ext cx="170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Optimal </a:t>
            </a:r>
          </a:p>
          <a:p>
            <a:r>
              <a:rPr lang="en-US" sz="2000" dirty="0"/>
              <a:t>Sub-structure</a:t>
            </a:r>
          </a:p>
        </p:txBody>
      </p:sp>
    </p:spTree>
    <p:extLst>
      <p:ext uri="{BB962C8B-B14F-4D97-AF65-F5344CB8AC3E}">
        <p14:creationId xmlns:p14="http://schemas.microsoft.com/office/powerpoint/2010/main" val="40500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45336" cy="711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Make Change Problem –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Denominations: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=4,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Make a change of </a:t>
                </a:r>
                <a:r>
                  <a:rPr lang="en-US" sz="2400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Rs.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23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785144" y="1447674"/>
                <a:ext cx="7653528" cy="17657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</a:pPr>
                <a:r>
                  <a:rPr lang="en-US" sz="2200">
                    <a:solidFill>
                      <a:srgbClr val="424242"/>
                    </a:solidFill>
                  </a:rPr>
                  <a:t>Step-1:  Make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>
                    <a:solidFill>
                      <a:srgbClr val="424242"/>
                    </a:solidFill>
                  </a:rPr>
                  <a:t>Step-2:  If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], 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>
                    <a:solidFill>
                      <a:srgbClr val="424242"/>
                    </a:solidFill>
                  </a:rPr>
                  <a:t>Step-3:  If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>
                    <a:solidFill>
                      <a:srgbClr val="424242"/>
                    </a:solidFill>
                  </a:rPr>
                  <a:t>Step-4:  Otherwise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err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b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>
                  <a:solidFill>
                    <a:srgbClr val="424242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44" y="1447674"/>
                <a:ext cx="7653528" cy="1765788"/>
              </a:xfrm>
              <a:prstGeom prst="rect">
                <a:avLst/>
              </a:prstGeom>
              <a:blipFill>
                <a:blip r:embed="rId3"/>
                <a:stretch>
                  <a:fillRect l="-955" b="-4110"/>
                </a:stretch>
              </a:blipFill>
              <a:ln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Content Placeholder 3"/>
              <p:cNvGraphicFramePr/>
              <p:nvPr>
                <p:extLst>
                  <p:ext uri="{D42A27DB-BD31-4B8C-83A1-F6EECF244321}">
                    <p14:modId xmlns:p14="http://schemas.microsoft.com/office/powerpoint/2010/main" val="2341950382"/>
                  </p:ext>
                </p:extLst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Content Placeholder 3"/>
              <p:cNvGraphicFramePr/>
              <p:nvPr>
                <p:extLst>
                  <p:ext uri="{D42A27DB-BD31-4B8C-83A1-F6EECF244321}">
                    <p14:modId xmlns:p14="http://schemas.microsoft.com/office/powerpoint/2010/main" val="2341950382"/>
                  </p:ext>
                </p:extLst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100000" r="-539086" b="-209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202222" r="-539086" b="-11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340000" r="-539086" b="-2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50258" y="4491780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4491780"/>
                <a:ext cx="82411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50258" y="5028517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5028517"/>
                <a:ext cx="82411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950258" y="5532123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5532123"/>
                <a:ext cx="8241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358386" y="3337847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86" y="3337847"/>
                <a:ext cx="304800" cy="461665"/>
              </a:xfrm>
              <a:prstGeom prst="rect">
                <a:avLst/>
              </a:prstGeom>
              <a:blipFill>
                <a:blip r:embed="rId8"/>
                <a:stretch>
                  <a:fillRect l="-16000" r="-1200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4626988" y="3637607"/>
            <a:ext cx="870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435138" y="3406775"/>
            <a:ext cx="128390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Amount 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1786853" y="4936171"/>
            <a:ext cx="76352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791959" y="5504827"/>
            <a:ext cx="763524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07338" y="4464484"/>
            <a:ext cx="914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1928949" y="5006909"/>
            <a:ext cx="914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1928949" y="5548269"/>
            <a:ext cx="914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864789" y="1975436"/>
            <a:ext cx="749808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spcBef>
                <a:spcPts val="600"/>
              </a:spcBef>
              <a:defRPr sz="2200">
                <a:solidFill>
                  <a:srgbClr val="AD1457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708753" y="820270"/>
            <a:ext cx="2944906" cy="430306"/>
          </a:xfrm>
          <a:prstGeom prst="roundRect">
            <a:avLst/>
          </a:prstGeom>
          <a:noFill/>
          <a:ln w="28575">
            <a:solidFill>
              <a:srgbClr val="F19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979170" y="833717"/>
            <a:ext cx="766483" cy="4034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3124397" y="396708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867664" y="395343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4600683" y="3939987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5306651" y="3933638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966853" y="3884019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6719044" y="395522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453748" y="3968669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8189256" y="3943430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8886602" y="395502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3724334" y="1975436"/>
            <a:ext cx="1268104" cy="0"/>
          </a:xfrm>
          <a:prstGeom prst="line">
            <a:avLst/>
          </a:prstGeom>
          <a:ln w="28575">
            <a:solidFill>
              <a:srgbClr val="AD1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181597" y="4485995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3164738" y="503658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3178185" y="556894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3867401" y="4485996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4545106" y="4492233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5331913" y="4492233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6024434" y="448588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6728615" y="4480373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7450274" y="449402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8184978" y="449402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8866698" y="4495676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3880910" y="502543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4613929" y="5038878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5306450" y="501908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ounded Rectangle 66"/>
              <p:cNvSpPr/>
              <p:nvPr/>
            </p:nvSpPr>
            <p:spPr>
              <a:xfrm>
                <a:off x="2087880" y="6073697"/>
                <a:ext cx="7207018" cy="45720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[1][4],1+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[2][0])=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⁡(4,1+0)=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⁡(4,1)=1 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7" name="Rounded 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880" y="6073697"/>
                <a:ext cx="7207018" cy="457200"/>
              </a:xfrm>
              <a:prstGeom prst="roundRect">
                <a:avLst/>
              </a:prstGeom>
              <a:blipFill>
                <a:blip r:embed="rId9"/>
                <a:stretch>
                  <a:fillRect l="-84" b="-1428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 flipV="1">
            <a:off x="6445517" y="5292636"/>
            <a:ext cx="2411100" cy="873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/>
              <p:cNvSpPr/>
              <p:nvPr/>
            </p:nvSpPr>
            <p:spPr>
              <a:xfrm>
                <a:off x="2087499" y="6087166"/>
                <a:ext cx="7132320" cy="457200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2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sv-SE" sz="22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sz="22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v-SE" sz="22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[1][5],1+</m:t>
                      </m:r>
                      <m:r>
                        <a:rPr lang="sv-SE" sz="2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v-SE" sz="2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[2][1])=</m:t>
                      </m:r>
                      <m:r>
                        <a:rPr lang="sv-SE" sz="2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sv-SE" sz="2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(5,1+1)=</m:t>
                      </m:r>
                      <m:r>
                        <a:rPr lang="sv-SE" sz="2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sv-SE" sz="22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(5,2)=2</m:t>
                      </m:r>
                    </m:oMath>
                  </m:oMathPara>
                </a14:m>
                <a:endParaRPr lang="en-US" sz="22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69" name="Rounded 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499" y="6087166"/>
                <a:ext cx="7132320" cy="457200"/>
              </a:xfrm>
              <a:prstGeom prst="roundRect">
                <a:avLst/>
              </a:prstGeom>
              <a:blipFill>
                <a:blip r:embed="rId10"/>
                <a:stretch>
                  <a:fillRect l="-85" b="-14286"/>
                </a:stretch>
              </a:blip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/>
          <p:cNvSpPr/>
          <p:nvPr/>
        </p:nvSpPr>
        <p:spPr>
          <a:xfrm>
            <a:off x="5992755" y="3941635"/>
            <a:ext cx="457200" cy="411480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1875541" y="5012953"/>
            <a:ext cx="1005840" cy="41148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48094" y="4990011"/>
            <a:ext cx="365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1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7073153" y="5325035"/>
            <a:ext cx="1761564" cy="860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765268" y="4994110"/>
            <a:ext cx="365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005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3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3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97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00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dur="125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xit" presetSubtype="10" dur="5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dur="125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06 3.33333E-06 L -0.07188 0.11689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06 3.7037E-07 L 0.05976 -0.00093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22" presetClass="entr" presetSubtype="8" dur="1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/>
      <p:bldP spid="61" grpId="0"/>
      <p:bldP spid="62" grpId="0"/>
      <p:bldP spid="63" grpId="0"/>
      <p:bldP spid="65" grpId="0"/>
      <p:bldP spid="57" grpId="0" animBg="1"/>
      <p:bldP spid="111" grpId="0" animBg="1"/>
      <p:bldP spid="112" grpId="0" animBg="1"/>
      <p:bldP spid="113" grpId="1" animBg="1"/>
      <p:bldP spid="113" grpId="2" animBg="1"/>
      <p:bldP spid="4" grpId="0" animBg="1"/>
      <p:bldP spid="5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67" grpId="0" animBg="1"/>
      <p:bldP spid="67" grpId="1" animBg="1"/>
      <p:bldP spid="69" grpId="0" animBg="1"/>
      <p:bldP spid="70" grpId="0" animBg="1"/>
      <p:bldP spid="70" grpId="1" animBg="1"/>
      <p:bldP spid="71" grpId="0" animBg="1"/>
      <p:bldP spid="6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783192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Make Change Problem –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Denominations: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=4,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Make a change of </a:t>
                </a:r>
                <a:r>
                  <a:rPr lang="en-US" sz="2400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Rs.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23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785144" y="1447674"/>
                <a:ext cx="7653528" cy="17657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</a:pPr>
                <a:r>
                  <a:rPr lang="en-US" sz="2200">
                    <a:solidFill>
                      <a:srgbClr val="424242"/>
                    </a:solidFill>
                  </a:rPr>
                  <a:t>Step-1:  Make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>
                    <a:solidFill>
                      <a:srgbClr val="424242"/>
                    </a:solidFill>
                  </a:rPr>
                  <a:t>Step-2:  If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], 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>
                    <a:solidFill>
                      <a:srgbClr val="424242"/>
                    </a:solidFill>
                  </a:rPr>
                  <a:t>Step-3:  If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>
                    <a:solidFill>
                      <a:srgbClr val="424242"/>
                    </a:solidFill>
                  </a:rPr>
                  <a:t>Step-4:  Otherwise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err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b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>
                  <a:solidFill>
                    <a:srgbClr val="424242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44" y="1447674"/>
                <a:ext cx="7653528" cy="1765788"/>
              </a:xfrm>
              <a:prstGeom prst="rect">
                <a:avLst/>
              </a:prstGeom>
              <a:blipFill>
                <a:blip r:embed="rId3"/>
                <a:stretch>
                  <a:fillRect l="-955" b="-4110"/>
                </a:stretch>
              </a:blipFill>
              <a:ln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Content Placeholder 3"/>
              <p:cNvGraphicFramePr/>
              <p:nvPr/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Content Placeholder 3"/>
              <p:cNvGraphicFramePr/>
              <p:nvPr/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100000" r="-539086" b="-209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202222" r="-539086" b="-11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340000" r="-539086" b="-2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50258" y="4491780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4491780"/>
                <a:ext cx="82411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50258" y="5028517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5028517"/>
                <a:ext cx="82411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950258" y="5532123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5532123"/>
                <a:ext cx="8241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358386" y="3337847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86" y="3337847"/>
                <a:ext cx="304800" cy="461665"/>
              </a:xfrm>
              <a:prstGeom prst="rect">
                <a:avLst/>
              </a:prstGeom>
              <a:blipFill>
                <a:blip r:embed="rId8"/>
                <a:stretch>
                  <a:fillRect l="-16000" r="-1200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4626988" y="3637607"/>
            <a:ext cx="870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435139" y="3406775"/>
            <a:ext cx="1325746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Amount 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1786853" y="4936171"/>
            <a:ext cx="76352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791959" y="5504827"/>
            <a:ext cx="763524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667002" y="826914"/>
            <a:ext cx="2944906" cy="430306"/>
          </a:xfrm>
          <a:prstGeom prst="roundRect">
            <a:avLst/>
          </a:prstGeom>
          <a:noFill/>
          <a:ln w="28575">
            <a:solidFill>
              <a:srgbClr val="F19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952582" y="839867"/>
            <a:ext cx="766483" cy="4034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453547" y="5027219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8189055" y="502887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8899848" y="5027018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3855717" y="557756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4575289" y="557756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5308151" y="5571215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6052673" y="556570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6760885" y="557935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7468695" y="557935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8177309" y="5567560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8874655" y="557915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709212" y="5499445"/>
            <a:ext cx="731520" cy="484632"/>
          </a:xfrm>
          <a:prstGeom prst="rect">
            <a:avLst/>
          </a:prstGeom>
          <a:solidFill>
            <a:srgbClr val="0066FF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 animBg="1"/>
      <p:bldP spid="142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00948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Make Change Problem – Dynamic Programming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2963" y="711200"/>
            <a:ext cx="11635512" cy="57435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We can also find the coins to be included in the solution set as follows: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Start looking at 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c[3, 8] = c[2, 8] 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⟹ So,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not to include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coin with denomination 6.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Next go to c[2,8] ≠ c[1, 8] but 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c[2,8] = 1 + c[2,4]</a:t>
            </a:r>
          </a:p>
          <a:p>
            <a:pPr marL="1001712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So, include a coin with denomination 4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Now, got to c[2,4] ≠ c[1,4] but 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c[2,4] = 1+ c[2,0]</a:t>
            </a:r>
          </a:p>
          <a:p>
            <a:pPr marL="1001712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So, again include a coin with denomination 4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Go to c[2,0] = c[1,0] and stop.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/>
              <p:nvPr>
                <p:extLst>
                  <p:ext uri="{D42A27DB-BD31-4B8C-83A1-F6EECF244321}">
                    <p14:modId xmlns:p14="http://schemas.microsoft.com/office/powerpoint/2010/main" val="2640325538"/>
                  </p:ext>
                </p:extLst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/>
              <p:nvPr>
                <p:extLst>
                  <p:ext uri="{D42A27DB-BD31-4B8C-83A1-F6EECF244321}">
                    <p14:modId xmlns:p14="http://schemas.microsoft.com/office/powerpoint/2010/main" val="2640325538"/>
                  </p:ext>
                </p:extLst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8" t="-100000" r="-539086" b="-209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5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6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7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8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8" t="-202222" r="-539086" b="-11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4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8" t="-340000" r="-539086" b="-2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0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3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1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/>
                            <a:t>2</a:t>
                          </a: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451378" y="1721741"/>
                <a:ext cx="5351929" cy="53775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],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200" b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200" b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200" b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200" b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)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78" y="1721741"/>
                <a:ext cx="5351929" cy="537754"/>
              </a:xfrm>
              <a:prstGeom prst="roundRect">
                <a:avLst/>
              </a:prstGeom>
              <a:blipFill>
                <a:blip r:embed="rId3"/>
                <a:stretch>
                  <a:fillRect r="-341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709212" y="5499445"/>
            <a:ext cx="731520" cy="484632"/>
          </a:xfrm>
          <a:prstGeom prst="rect">
            <a:avLst/>
          </a:prstGeom>
          <a:solidFill>
            <a:srgbClr val="0066FF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297736" y="5244353"/>
            <a:ext cx="0" cy="4437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60458" y="5392270"/>
            <a:ext cx="25011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415553" y="5392270"/>
            <a:ext cx="264907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146613" y="4760259"/>
            <a:ext cx="0" cy="51098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85247" y="4960826"/>
            <a:ext cx="731520" cy="548640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901952" y="5042647"/>
            <a:ext cx="365760" cy="365760"/>
          </a:xfrm>
          <a:prstGeom prst="ellipse">
            <a:avLst/>
          </a:prstGeom>
          <a:noFill/>
          <a:ln w="28575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29152" y="5047514"/>
            <a:ext cx="365760" cy="365760"/>
          </a:xfrm>
          <a:prstGeom prst="ellipse">
            <a:avLst/>
          </a:prstGeom>
          <a:noFill/>
          <a:ln w="28575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351007" y="1539102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43054" y="2076375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43054" y="2931807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81302" y="6118412"/>
            <a:ext cx="5927910" cy="34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AD1457"/>
                </a:solidFill>
              </a:rPr>
              <a:t>Solution contains 2 coins with denomination 4 </a:t>
            </a:r>
          </a:p>
        </p:txBody>
      </p:sp>
    </p:spTree>
    <p:extLst>
      <p:ext uri="{BB962C8B-B14F-4D97-AF65-F5344CB8AC3E}">
        <p14:creationId xmlns:p14="http://schemas.microsoft.com/office/powerpoint/2010/main" val="13670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05614" y="2862262"/>
            <a:ext cx="8180772" cy="1133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0/1 Knapsack Problem</a:t>
            </a:r>
          </a:p>
        </p:txBody>
      </p:sp>
    </p:spTree>
    <p:extLst>
      <p:ext uri="{BB962C8B-B14F-4D97-AF65-F5344CB8AC3E}">
        <p14:creationId xmlns:p14="http://schemas.microsoft.com/office/powerpoint/2010/main" val="245658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00948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0/1 Knapsack Problem -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77553" y="941033"/>
                <a:ext cx="11750922" cy="5513742"/>
              </a:xfrm>
            </p:spPr>
            <p:txBody>
              <a:bodyPr/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 need to generate table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(1…</m:t>
                    </m:r>
                    <m:r>
                      <a:rPr lang="en-US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,0…</m:t>
                    </m:r>
                    <m:r>
                      <a:rPr lang="en-US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objects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capacity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knapsack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200" b="1" dirty="0">
                  <a:solidFill>
                    <a:srgbClr val="AD1457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00050" lvl="1" indent="0">
                  <a:buNone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77553" y="941033"/>
                <a:ext cx="11750922" cy="5513742"/>
              </a:xfrm>
              <a:blipFill>
                <a:blip r:embed="rId2"/>
                <a:stretch>
                  <a:fillRect t="-3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94098" y="2301753"/>
                <a:ext cx="8942295" cy="32541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>
                    <a:solidFill>
                      <a:schemeClr val="tx1"/>
                    </a:solidFill>
                  </a:rPr>
                  <a:t>To generate table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use following steps: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>
                    <a:solidFill>
                      <a:srgbClr val="AD1457"/>
                    </a:solidFill>
                  </a:rPr>
                  <a:t>Step-1: Make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][0]=0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0&lt;</m:t>
                    </m:r>
                    <m:r>
                      <m:rPr>
                        <m:sty m:val="p"/>
                      </m:rPr>
                      <a:rPr lang="en-US" sz="240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400">
                  <a:solidFill>
                    <a:srgbClr val="AD1457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>
                    <a:solidFill>
                      <a:srgbClr val="AD1457"/>
                    </a:solidFill>
                  </a:rPr>
                  <a:t>Step-2: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>
                    <a:solidFill>
                      <a:srgbClr val="AD1457"/>
                    </a:solidFill>
                  </a:rPr>
                  <a:t>then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>
                    <a:solidFill>
                      <a:srgbClr val="AD1457"/>
                    </a:solidFill>
                  </a:rPr>
                  <a:t>Step-3: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≥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400">
                    <a:solidFill>
                      <a:srgbClr val="AD1457"/>
                    </a:solidFill>
                  </a:rPr>
                  <a:t>then </a:t>
                </a:r>
              </a:p>
              <a:p>
                <a:pPr marL="0"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>
                    <a:solidFill>
                      <a:srgbClr val="AD145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],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098" y="2301753"/>
                <a:ext cx="8942295" cy="3254187"/>
              </a:xfrm>
              <a:prstGeom prst="rect">
                <a:avLst/>
              </a:prstGeom>
              <a:blipFill>
                <a:blip r:embed="rId3"/>
                <a:stretch>
                  <a:fillRect l="-1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47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09825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0/1 Knapsack Problem -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48575" y="1056443"/>
                <a:ext cx="11679900" cy="539833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Solve the following knapsack problem using dynamic programming technique.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i="0" dirty="0">
                  <a:solidFill>
                    <a:srgbClr val="42424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400" i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sz="2400" dirty="0">
                    <a:solidFill>
                      <a:srgbClr val="42424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400" dirty="0">
                  <a:solidFill>
                    <a:srgbClr val="42424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8575" y="1056443"/>
                <a:ext cx="11679900" cy="5398332"/>
              </a:xfrm>
              <a:blipFill>
                <a:blip r:embed="rId2"/>
                <a:stretch>
                  <a:fillRect l="-1566" t="-23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8717053"/>
                  </p:ext>
                </p:extLst>
              </p:nvPr>
            </p:nvGraphicFramePr>
            <p:xfrm>
              <a:off x="2895600" y="2715544"/>
              <a:ext cx="6400800" cy="1271808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1723877004"/>
                        </a:ext>
                      </a:extLst>
                    </a:gridCol>
                    <a:gridCol w="1003974">
                      <a:extLst>
                        <a:ext uri="{9D8B030D-6E8A-4147-A177-3AD203B41FA5}">
                          <a16:colId xmlns:a16="http://schemas.microsoft.com/office/drawing/2014/main" val="845621035"/>
                        </a:ext>
                      </a:extLst>
                    </a:gridCol>
                    <a:gridCol w="1159098">
                      <a:extLst>
                        <a:ext uri="{9D8B030D-6E8A-4147-A177-3AD203B41FA5}">
                          <a16:colId xmlns:a16="http://schemas.microsoft.com/office/drawing/2014/main" val="3159257064"/>
                        </a:ext>
                      </a:extLst>
                    </a:gridCol>
                    <a:gridCol w="1069938">
                      <a:extLst>
                        <a:ext uri="{9D8B030D-6E8A-4147-A177-3AD203B41FA5}">
                          <a16:colId xmlns:a16="http://schemas.microsoft.com/office/drawing/2014/main" val="1307698233"/>
                        </a:ext>
                      </a:extLst>
                    </a:gridCol>
                    <a:gridCol w="980775">
                      <a:extLst>
                        <a:ext uri="{9D8B030D-6E8A-4147-A177-3AD203B41FA5}">
                          <a16:colId xmlns:a16="http://schemas.microsoft.com/office/drawing/2014/main" val="3571796038"/>
                        </a:ext>
                      </a:extLst>
                    </a:gridCol>
                    <a:gridCol w="891615">
                      <a:extLst>
                        <a:ext uri="{9D8B030D-6E8A-4147-A177-3AD203B41FA5}">
                          <a16:colId xmlns:a16="http://schemas.microsoft.com/office/drawing/2014/main" val="3138893208"/>
                        </a:ext>
                      </a:extLst>
                    </a:gridCol>
                  </a:tblGrid>
                  <a:tr h="423936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solidFill>
                                <a:srgbClr val="C00000"/>
                              </a:solidFill>
                              <a:effectLst/>
                            </a:rPr>
                            <a:t>Object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err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24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6335145"/>
                      </a:ext>
                    </a:extLst>
                  </a:tr>
                  <a:tr h="4239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1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6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18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22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28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8203117"/>
                      </a:ext>
                    </a:extLst>
                  </a:tr>
                  <a:tr h="4239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1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2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5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6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7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790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8717053"/>
                  </p:ext>
                </p:extLst>
              </p:nvPr>
            </p:nvGraphicFramePr>
            <p:xfrm>
              <a:off x="2895600" y="2715544"/>
              <a:ext cx="6400800" cy="1271808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1723877004"/>
                        </a:ext>
                      </a:extLst>
                    </a:gridCol>
                    <a:gridCol w="1003974">
                      <a:extLst>
                        <a:ext uri="{9D8B030D-6E8A-4147-A177-3AD203B41FA5}">
                          <a16:colId xmlns:a16="http://schemas.microsoft.com/office/drawing/2014/main" val="845621035"/>
                        </a:ext>
                      </a:extLst>
                    </a:gridCol>
                    <a:gridCol w="1159098">
                      <a:extLst>
                        <a:ext uri="{9D8B030D-6E8A-4147-A177-3AD203B41FA5}">
                          <a16:colId xmlns:a16="http://schemas.microsoft.com/office/drawing/2014/main" val="3159257064"/>
                        </a:ext>
                      </a:extLst>
                    </a:gridCol>
                    <a:gridCol w="1069938">
                      <a:extLst>
                        <a:ext uri="{9D8B030D-6E8A-4147-A177-3AD203B41FA5}">
                          <a16:colId xmlns:a16="http://schemas.microsoft.com/office/drawing/2014/main" val="1307698233"/>
                        </a:ext>
                      </a:extLst>
                    </a:gridCol>
                    <a:gridCol w="980775">
                      <a:extLst>
                        <a:ext uri="{9D8B030D-6E8A-4147-A177-3AD203B41FA5}">
                          <a16:colId xmlns:a16="http://schemas.microsoft.com/office/drawing/2014/main" val="3571796038"/>
                        </a:ext>
                      </a:extLst>
                    </a:gridCol>
                    <a:gridCol w="891615">
                      <a:extLst>
                        <a:ext uri="{9D8B030D-6E8A-4147-A177-3AD203B41FA5}">
                          <a16:colId xmlns:a16="http://schemas.microsoft.com/office/drawing/2014/main" val="3138893208"/>
                        </a:ext>
                      </a:extLst>
                    </a:gridCol>
                  </a:tblGrid>
                  <a:tr h="4239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39" t="-15714" r="-394366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1098" t="-15714" r="-412195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474" t="-15714" r="-255789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295" t="-15714" r="-176136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2733" t="-15714" r="-92547" b="-2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0548" t="-15714" r="-2055" b="-23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6335145"/>
                      </a:ext>
                    </a:extLst>
                  </a:tr>
                  <a:tr h="4239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39" t="-115714" r="-394366" b="-1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1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6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18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22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28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8203117"/>
                      </a:ext>
                    </a:extLst>
                  </a:tr>
                  <a:tr h="4239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39" t="-215714" r="-394366" b="-3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1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2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5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6</a:t>
                          </a:r>
                          <a:endParaRPr lang="en-US" sz="24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7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79019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83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/>
          <p:nvPr/>
        </p:nvCxnSpPr>
        <p:spPr>
          <a:xfrm flipH="1"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ym typeface="Wingdings 2" panose="05020102010507070707" pitchFamily="18" charset="2"/>
              </a:rPr>
              <a:t>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stCxn id="6" idx="4"/>
          </p:cNvCxnSpPr>
          <p:nvPr/>
        </p:nvCxnSpPr>
        <p:spPr>
          <a:xfrm flipH="1"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1" y="530001"/>
            <a:ext cx="876771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Principle of optimality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Solving using Dynamic Programming – Calculating the Binomial Coefficient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Making Change Problem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Knapsack Problem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Assembly Line-Scheduling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 Points Shortest Path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Matrix Chain Multiplication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Longest Common Subsequence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1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1"/>
                            </p:stCondLst>
                            <p:childTnLst>
                              <p:par>
                                <p:cTn id="3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1"/>
                            </p:stCondLst>
                            <p:childTnLst>
                              <p:par>
                                <p:cTn id="4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1"/>
                            </p:stCondLst>
                            <p:childTnLst>
                              <p:par>
                                <p:cTn id="4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501"/>
                            </p:stCondLst>
                            <p:childTnLst>
                              <p:par>
                                <p:cTn id="4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1"/>
                            </p:stCondLst>
                            <p:childTnLst>
                              <p:par>
                                <p:cTn id="5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501"/>
                            </p:stCondLst>
                            <p:childTnLst>
                              <p:par>
                                <p:cTn id="5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00948" cy="711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0/1 Knapsack Problem -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574906595"/>
                  </p:ext>
                </p:extLst>
              </p:nvPr>
            </p:nvGraphicFramePr>
            <p:xfrm>
              <a:off x="1278404" y="3301566"/>
              <a:ext cx="8763000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𝟐𝟖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574906595"/>
                  </p:ext>
                </p:extLst>
              </p:nvPr>
            </p:nvGraphicFramePr>
            <p:xfrm>
              <a:off x="1278404" y="3301566"/>
              <a:ext cx="8763000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174667" r="-318895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271053" r="-318895" b="-3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376000" r="-318895" b="-2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476000" r="-318895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576000" r="-3188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5054311" y="3079308"/>
            <a:ext cx="870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91253" y="2792431"/>
                <a:ext cx="3120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253" y="2792431"/>
                <a:ext cx="31207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871886" y="2825454"/>
            <a:ext cx="30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Knapsack Capacity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704440"/>
                  </p:ext>
                </p:extLst>
              </p:nvPr>
            </p:nvGraphicFramePr>
            <p:xfrm>
              <a:off x="621579" y="1066799"/>
              <a:ext cx="11030490" cy="17141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621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83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6549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 err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][0]=0 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0&lt;</m:t>
                                </m:r>
                                <m:r>
                                  <a:rPr lang="en-US" sz="2000" i="1" err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lvl="0"/>
                          <a:endParaRPr lang="en-US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pPr marL="0" lvl="0" indent="-57150">
                            <a:buNone/>
                          </a:pPr>
                          <a:r>
                            <a:rPr lang="en-US" sz="2000" b="1">
                              <a:solidFill>
                                <a:schemeClr val="tx1"/>
                              </a:solidFill>
                            </a:rPr>
                            <a:t>if</a:t>
                          </a:r>
                          <a:r>
                            <a:rPr lang="en-US" sz="200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2000">
                              <a:solidFill>
                                <a:srgbClr val="AD1457"/>
                              </a:solidFill>
                            </a:rPr>
                            <a:t>then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0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1">
                              <a:solidFill>
                                <a:schemeClr val="tx1"/>
                              </a:solidFill>
                            </a:rPr>
                            <a:t>else</a:t>
                          </a:r>
                          <a:r>
                            <a:rPr lang="en-US" sz="200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err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]=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], 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704440"/>
                  </p:ext>
                </p:extLst>
              </p:nvPr>
            </p:nvGraphicFramePr>
            <p:xfrm>
              <a:off x="621579" y="1066799"/>
              <a:ext cx="11030490" cy="17141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621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83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190" r="-85189" b="-25119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lvl="0"/>
                          <a:endParaRPr lang="en-US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02410" r="-85189" b="-15421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44828" r="-85189" b="-1034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Straight Connector 31"/>
          <p:cNvCxnSpPr/>
          <p:nvPr/>
        </p:nvCxnSpPr>
        <p:spPr>
          <a:xfrm>
            <a:off x="720639" y="1447800"/>
            <a:ext cx="27432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352522" y="3345639"/>
            <a:ext cx="1996823" cy="650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365585" y="4087708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352522" y="4534112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352522" y="4993867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356236" y="5466685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353290" y="5917067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453592" y="338346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043981" y="339824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566059" y="339118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120777" y="338258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5668613" y="342048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281783" y="342048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824662" y="340129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503319" y="3454718"/>
            <a:ext cx="0" cy="2926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384777" y="341604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7934612" y="340716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471739" y="339824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057188" y="339132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9602609" y="341604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3514665" y="411087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3511864" y="454421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3511864" y="499659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511864" y="546342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511864" y="591009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051795" y="409532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018738" y="456753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4047986" y="501837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034891" y="547836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4047986" y="592546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4600676" y="409532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4610649" y="454569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624257" y="501703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4610681" y="546342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630531" y="592406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>
            <a:off x="1280288" y="4944350"/>
            <a:ext cx="3827417" cy="130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4573588" y="3362437"/>
            <a:ext cx="404949" cy="37882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181606" y="413152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176719" y="456217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181606" y="499961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168030" y="544600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165342" y="5917067"/>
            <a:ext cx="351325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1262869" y="4957749"/>
            <a:ext cx="4389120" cy="130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124105" y="3345639"/>
            <a:ext cx="404949" cy="37882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728438" y="408661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5738411" y="453698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752019" y="500831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738443" y="545471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758293" y="591534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669763" y="3368856"/>
            <a:ext cx="404949" cy="37882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3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5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38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41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44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04453 -0.0004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-0.00039 0.0657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40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43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146" presetID="14" presetClass="exit" presetSubtype="1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53 -0.00046 L 0.09284 0.0013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79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82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4" presetClass="exit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4 0.00139 L 0.13672 -0.00046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14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217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2" grpId="0" animBg="1"/>
      <p:bldP spid="102" grpId="1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5" grpId="1" animBg="1"/>
      <p:bldP spid="88" grpId="0" animBg="1"/>
      <p:bldP spid="89" grpId="0" animBg="1"/>
      <p:bldP spid="95" grpId="0" animBg="1"/>
      <p:bldP spid="96" grpId="0" animBg="1"/>
      <p:bldP spid="98" grpId="0" animBg="1"/>
      <p:bldP spid="100" grpId="0" animBg="1"/>
      <p:bldP spid="10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747682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0/1 Knapsack Problem -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2210300043"/>
                  </p:ext>
                </p:extLst>
              </p:nvPr>
            </p:nvGraphicFramePr>
            <p:xfrm>
              <a:off x="603696" y="3390352"/>
              <a:ext cx="9072973" cy="30448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6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7588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52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528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528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528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528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𝟐𝟖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2210300043"/>
                  </p:ext>
                </p:extLst>
              </p:nvPr>
            </p:nvGraphicFramePr>
            <p:xfrm>
              <a:off x="603696" y="3390352"/>
              <a:ext cx="9072973" cy="30448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6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75279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7588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62" t="-176000" r="-318820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62" t="-276000" r="-318820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62" t="-376000" r="-318820" b="-2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62" t="-476000" r="-318820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62" t="-576000" r="-31882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317024" y="3123700"/>
            <a:ext cx="870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82002" y="2823940"/>
                <a:ext cx="365760" cy="457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02" y="2823940"/>
                <a:ext cx="365760" cy="457200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210897" y="2905931"/>
            <a:ext cx="293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Knapsack Capacity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621579" y="1066799"/>
              <a:ext cx="11030490" cy="17141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621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83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6549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 err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][0]=0 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0&lt;</m:t>
                                </m:r>
                                <m:r>
                                  <a:rPr lang="en-US" sz="2000" i="1" err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lvl="0"/>
                          <a:endParaRPr lang="en-US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pPr marL="0" lvl="0" indent="-57150">
                            <a:buNone/>
                          </a:pPr>
                          <a:r>
                            <a:rPr lang="en-US" sz="2000" b="1">
                              <a:solidFill>
                                <a:schemeClr val="tx1"/>
                              </a:solidFill>
                            </a:rPr>
                            <a:t>if</a:t>
                          </a:r>
                          <a:r>
                            <a:rPr lang="en-US" sz="200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2000">
                              <a:solidFill>
                                <a:srgbClr val="AD1457"/>
                              </a:solidFill>
                            </a:rPr>
                            <a:t>then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0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1">
                              <a:solidFill>
                                <a:schemeClr val="tx1"/>
                              </a:solidFill>
                            </a:rPr>
                            <a:t>else</a:t>
                          </a:r>
                          <a:r>
                            <a:rPr lang="en-US" sz="200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err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]=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], 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621579" y="1066799"/>
              <a:ext cx="11030490" cy="17141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621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83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190" r="-85189" b="-25119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lvl="0"/>
                          <a:endParaRPr lang="en-US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02410" r="-85189" b="-15421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44828" r="-85189" b="-1034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8" name="Straight Connector 57"/>
          <p:cNvCxnSpPr/>
          <p:nvPr/>
        </p:nvCxnSpPr>
        <p:spPr>
          <a:xfrm>
            <a:off x="607359" y="4627439"/>
            <a:ext cx="87782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40774" y="422642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6258599" y="422500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6845116" y="422500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447627" y="419094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118324" y="423335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8554285" y="422500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9187909" y="424420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1574" y="4171661"/>
            <a:ext cx="2093976" cy="9144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07384" y="3436476"/>
            <a:ext cx="404949" cy="37882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814279" y="469474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424893" y="468220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845116" y="468322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55730" y="470841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968057" y="469166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578671" y="465172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197403" y="468069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27529" y="4159879"/>
            <a:ext cx="2095500" cy="137160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783975" y="513029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333359" y="511834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891176" y="513799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469650" y="509480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035346" y="511834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620816" y="512730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9206286" y="515342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633898" y="1207267"/>
                <a:ext cx="4978406" cy="13234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sz="2000" dirty="0"/>
              </a:p>
              <a:p>
                <a:pPr lvl="0"/>
                <a:r>
                  <a:rPr lang="en-US" sz="2000" dirty="0"/>
                  <a:t>So,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[3][5] 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[2][5],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[2][0]+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⁡(7,0+18) =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98" y="1207267"/>
                <a:ext cx="4978406" cy="1323439"/>
              </a:xfrm>
              <a:prstGeom prst="rect">
                <a:avLst/>
              </a:prstGeom>
              <a:blipFill>
                <a:blip r:embed="rId5"/>
                <a:stretch>
                  <a:fillRect l="-1224" b="-50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607773" y="1154014"/>
                <a:ext cx="5030657" cy="13234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=6,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sz="2000" dirty="0"/>
              </a:p>
              <a:p>
                <a:pPr lvl="0"/>
                <a:r>
                  <a:rPr lang="en-US" sz="2000" dirty="0"/>
                  <a:t>So,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[3][6] 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[2][6],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[2][1]+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⁡(7,1+18) = 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</m:t>
                    </m:r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773" y="1154014"/>
                <a:ext cx="5030657" cy="1323439"/>
              </a:xfrm>
              <a:prstGeom prst="rect">
                <a:avLst/>
              </a:prstGeom>
              <a:blipFill>
                <a:blip r:embed="rId6"/>
                <a:stretch>
                  <a:fillRect l="-1333" b="-50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618565" y="4155013"/>
            <a:ext cx="2095500" cy="182880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786845" y="562750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312611" y="557243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898355" y="562210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469174" y="557243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61236" y="558746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648763" y="560577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9206286" y="559609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5801343" y="604019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348360" y="603856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924949" y="604577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7451441" y="604204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071341" y="604577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634372" y="606160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197403" y="606160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14082" y="4155013"/>
            <a:ext cx="2095500" cy="228600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9105963" y="5977965"/>
            <a:ext cx="548640" cy="457200"/>
          </a:xfrm>
          <a:prstGeom prst="rect">
            <a:avLst/>
          </a:prstGeom>
          <a:solidFill>
            <a:srgbClr val="AD1457">
              <a:alpha val="3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  <p:cond evt="onBegin" delay="0">
                          <p:tn val="23"/>
                        </p:cond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-0.00053 0.066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  <p:cond evt="onBegin" delay="0">
                          <p:tn val="35"/>
                        </p:cond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  <p:cond evt="onBegin" delay="0">
                          <p:tn val="39"/>
                        </p:cond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  <p:cond evt="onBegin" delay="0">
                          <p:tn val="43"/>
                        </p:cond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  <p:cond evt="onBegin" delay="0">
                          <p:tn val="47"/>
                        </p:cond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  <p:cond evt="onBegin" delay="0">
                          <p:tn val="51"/>
                        </p:cond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  <p:cond evt="onBegin" delay="0">
                          <p:tn val="55"/>
                        </p:cond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  <p:cond evt="onBegin" delay="0">
                          <p:tn val="59"/>
                        </p:cond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  <p:cond evt="onBegin" delay="0">
                          <p:tn val="63"/>
                        </p:cond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0.0662 L 0.00169 0.1328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  <p:cond evt="onBegin" delay="0">
                          <p:tn val="73"/>
                        </p:cond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  <p:cond evt="onBegin" delay="0">
                          <p:tn val="78"/>
                        </p:cond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  <p:cond evt="onBegin" delay="0">
                          <p:tn val="82"/>
                        </p:cond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0.04674 0.0011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  <p:cond evt="onBegin" delay="0">
                          <p:tn val="86"/>
                        </p:cond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  <p:cond evt="onBegin" delay="0">
                          <p:tn val="91"/>
                        </p:cond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  <p:cond evt="onBegin" delay="0">
                          <p:tn val="95"/>
                        </p:cond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  <p:cond evt="onBegin" delay="0">
                          <p:tn val="99"/>
                        </p:cond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  <p:cond evt="onBegin" delay="0">
                          <p:tn val="103"/>
                        </p:cond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  <p:cond evt="onBegin" delay="0">
                          <p:tn val="107"/>
                        </p:cond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  <p:cond evt="onBegin" delay="0">
                          <p:tn val="111"/>
                        </p:cond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  <p:cond evt="onBegin" delay="0">
                          <p:tn val="115"/>
                        </p:cond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  <p:cond evt="onBegin" delay="0">
                          <p:tn val="124"/>
                        </p:cond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  <p:cond evt="onBegin" delay="0">
                          <p:tn val="129"/>
                        </p:cond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  <p:cond evt="onBegin" delay="0">
                          <p:tn val="133"/>
                        </p:cond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  <p:cond evt="onBegin" delay="0">
                          <p:tn val="137"/>
                        </p:cond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  <p:cond evt="onBegin" delay="0">
                          <p:tn val="141"/>
                        </p:cond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  <p:cond evt="onBegin" delay="0">
                          <p:tn val="145"/>
                        </p:cond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  <p:cond evt="onBegin" delay="0">
                          <p:tn val="149"/>
                        </p:cond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  <p:cond evt="onBegin" delay="0">
                          <p:tn val="153"/>
                        </p:cond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  <p:cond evt="onBegin" delay="0">
                          <p:tn val="157"/>
                        </p:cond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6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  <p:cond evt="onBegin" delay="0">
                          <p:tn val="165"/>
                        </p:cond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  <p:cond evt="onBegin" delay="0">
                          <p:tn val="169"/>
                        </p:cond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  <p:cond evt="onBegin" delay="0">
                          <p:tn val="173"/>
                        </p:cond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  <p:cond evt="onBegin" delay="0">
                          <p:tn val="177"/>
                        </p:cond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  <p:cond evt="onBegin" delay="0">
                          <p:tn val="181"/>
                        </p:cond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  <p:cond evt="onBegin" delay="0">
                          <p:tn val="185"/>
                        </p:cond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  <p:cond evt="onBegin" delay="0">
                          <p:tn val="189"/>
                        </p:cond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  <p:cond evt="onBegin" delay="0">
                          <p:tn val="193"/>
                        </p:cond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  <p:cond evt="onBegin" delay="0">
                          <p:tn val="197"/>
                        </p:cond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99" grpId="0" animBg="1"/>
      <p:bldP spid="101" grpId="0" animBg="1"/>
      <p:bldP spid="103" grpId="0" animBg="1"/>
      <p:bldP spid="104" grpId="0" animBg="1"/>
      <p:bldP spid="105" grpId="0" animBg="1"/>
      <p:bldP spid="106" grpId="0" animBg="1"/>
      <p:bldP spid="16" grpId="0" animBg="1"/>
      <p:bldP spid="16" grpId="1" animBg="1"/>
      <p:bldP spid="18" grpId="0" animBg="1"/>
      <p:bldP spid="18" grpId="1" animBg="1"/>
      <p:bldP spid="18" grpId="2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2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7" grpId="1" animBg="1"/>
      <p:bldP spid="7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09825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0/1 Knapsack Problem - Dynamic Programming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We can also find the objects to be carried in the knapsack as follows,</a:t>
            </a:r>
          </a:p>
          <a:p>
            <a:pPr marL="914400" lvl="1" indent="-457200" algn="l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Start looking at 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V[5, 11] = V[4, 11] 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⟹ So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not to include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object 5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 startAt="2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Next go to V[4, 11] ≠ V[3, 11] but 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V[4, 11] = V[3,11-w</a:t>
            </a:r>
            <a:r>
              <a:rPr lang="en-US" sz="2000" baseline="-25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]+v</a:t>
            </a:r>
            <a:r>
              <a:rPr lang="en-US" sz="2000" baseline="-25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V[3, 5]+22 </a:t>
            </a:r>
            <a:r>
              <a:rPr lang="en-US" sz="2000" baseline="-25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 include object 4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 startAt="3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Now go to V[3,5] ≠ V[2,5] but 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V[3,5] = V[2,5-w</a:t>
            </a:r>
            <a:r>
              <a:rPr lang="en-US" sz="2000" baseline="-25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]+v</a:t>
            </a:r>
            <a:r>
              <a:rPr lang="en-US" sz="2000" baseline="-25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</a:t>
            </a:r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V[2,0]+18</a:t>
            </a:r>
            <a:r>
              <a:rPr lang="en-US" sz="2000" baseline="-25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 include object 3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 startAt="4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Now V[2,0] = V[1, 0]  and V[1,0] = V[0,0] ⟹ So objects 2 and 1 are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not included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/>
              <p:nvPr>
                <p:extLst>
                  <p:ext uri="{D42A27DB-BD31-4B8C-83A1-F6EECF244321}">
                    <p14:modId xmlns:p14="http://schemas.microsoft.com/office/powerpoint/2010/main" val="2500884300"/>
                  </p:ext>
                </p:extLst>
              </p:nvPr>
            </p:nvGraphicFramePr>
            <p:xfrm>
              <a:off x="676170" y="3981504"/>
              <a:ext cx="87630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𝟐𝟖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/>
              <p:nvPr>
                <p:extLst>
                  <p:ext uri="{D42A27DB-BD31-4B8C-83A1-F6EECF244321}">
                    <p14:modId xmlns:p14="http://schemas.microsoft.com/office/powerpoint/2010/main" val="2500884300"/>
                  </p:ext>
                </p:extLst>
              </p:nvPr>
            </p:nvGraphicFramePr>
            <p:xfrm>
              <a:off x="676170" y="3981504"/>
              <a:ext cx="87630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203077" r="-31889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298485" r="-318895" b="-3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404615" r="-318895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504615" r="-318895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604615" r="-318895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196084" y="3266366"/>
                <a:ext cx="557784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−1][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],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000" b="1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baseline="-2500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84" y="3266366"/>
                <a:ext cx="5577840" cy="457200"/>
              </a:xfrm>
              <a:prstGeom prst="round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890530" y="6309212"/>
            <a:ext cx="548640" cy="402336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365976" y="5872151"/>
            <a:ext cx="0" cy="4437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2" idx="2"/>
            <a:endCxn id="13" idx="6"/>
          </p:cNvCxnSpPr>
          <p:nvPr/>
        </p:nvCxnSpPr>
        <p:spPr>
          <a:xfrm flipH="1" flipV="1">
            <a:off x="5986504" y="5733658"/>
            <a:ext cx="3009416" cy="39267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8995920" y="5943452"/>
            <a:ext cx="365760" cy="365760"/>
          </a:xfrm>
          <a:prstGeom prst="ellipse">
            <a:avLst/>
          </a:prstGeom>
          <a:noFill/>
          <a:ln w="28575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20744" y="5550778"/>
            <a:ext cx="365760" cy="365760"/>
          </a:xfrm>
          <a:prstGeom prst="ellipse">
            <a:avLst/>
          </a:prstGeom>
          <a:noFill/>
          <a:ln w="28575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52830" y="5143295"/>
            <a:ext cx="548640" cy="384048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32716" y="4596487"/>
            <a:ext cx="0" cy="51098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21" idx="3"/>
          </p:cNvCxnSpPr>
          <p:nvPr/>
        </p:nvCxnSpPr>
        <p:spPr>
          <a:xfrm flipH="1" flipV="1">
            <a:off x="3301470" y="5335319"/>
            <a:ext cx="2255951" cy="34442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07608" y="1601245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37122" y="2040604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05602" y="2449018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65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3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7859" y="2594822"/>
            <a:ext cx="8216282" cy="16683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Assembly Line Scheduling</a:t>
            </a:r>
          </a:p>
        </p:txBody>
      </p:sp>
    </p:spTree>
    <p:extLst>
      <p:ext uri="{BB962C8B-B14F-4D97-AF65-F5344CB8AC3E}">
        <p14:creationId xmlns:p14="http://schemas.microsoft.com/office/powerpoint/2010/main" val="4011025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68676" y="933994"/>
                <a:ext cx="11759799" cy="552078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An automobile chassis enters each assembly line, </a:t>
                </a:r>
                <a:r>
                  <a:rPr lang="en-US" sz="2400" b="1" dirty="0"/>
                  <a:t>has parts added to it at a number of stations</a:t>
                </a:r>
                <a:r>
                  <a:rPr lang="en-US" sz="2400" dirty="0"/>
                  <a:t>, and a finished auto exits at the end of the line. </a:t>
                </a:r>
              </a:p>
              <a:p>
                <a:r>
                  <a:rPr lang="en-US" sz="2400" dirty="0"/>
                  <a:t>There are two assembly lines, numbered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b="1" dirty="0">
                    <a:solidFill>
                      <a:srgbClr val="AD1457"/>
                    </a:solidFill>
                  </a:rPr>
                  <a:t>.</a:t>
                </a:r>
              </a:p>
              <a:p>
                <a:r>
                  <a:rPr lang="en-US" sz="2400" dirty="0"/>
                  <a:t>Each assembly line has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stations, numbered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68676" y="933994"/>
                <a:ext cx="11759799" cy="5520781"/>
              </a:xfrm>
              <a:blipFill>
                <a:blip r:embed="rId2"/>
                <a:stretch>
                  <a:fillRect t="-2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C:\Users\RUPESH\Pictures\cadena_de_montaje_ingle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4966" y="2997926"/>
            <a:ext cx="6858000" cy="292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7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0718" y="1047565"/>
                <a:ext cx="11617757" cy="540721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denote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000" dirty="0"/>
                  <a:t> station on line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000" baseline="30000" dirty="0"/>
                  <a:t> </a:t>
                </a:r>
                <a:r>
                  <a:rPr lang="en-US" sz="2000" dirty="0"/>
                  <a:t>station on line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b="1" dirty="0">
                    <a:solidFill>
                      <a:srgbClr val="AD145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performs the same function as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000" dirty="0"/>
                  <a:t> station on line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Corresponding stations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baseline="-25000" dirty="0"/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dirty="0"/>
                  <a:t> perform the same function </a:t>
                </a:r>
                <a:r>
                  <a:rPr lang="en-US" sz="2000" b="1" dirty="0"/>
                  <a:t>but can take different amounts of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0718" y="1047565"/>
                <a:ext cx="11617757" cy="5407210"/>
              </a:xfrm>
              <a:blipFill>
                <a:blip r:embed="rId2"/>
                <a:stretch>
                  <a:fillRect t="-1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C:\Users\RUPESH\Pictures\cadena_de_montaje_ingle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4966" y="2997926"/>
            <a:ext cx="6858000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A760EF-8D76-A2DE-F580-43C7EB57AB8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6875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48575" y="933994"/>
                <a:ext cx="11679900" cy="552078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Entry times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; exit times are: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After going through a station, a chassis can either:</a:t>
                </a:r>
              </a:p>
              <a:p>
                <a:pPr lvl="1"/>
                <a:r>
                  <a:rPr lang="en-US" sz="2400" dirty="0"/>
                  <a:t>stay on </a:t>
                </a:r>
                <a:r>
                  <a:rPr lang="en-US" sz="2400" b="1" dirty="0"/>
                  <a:t>same line </a:t>
                </a:r>
                <a:r>
                  <a:rPr lang="en-US" sz="2400" dirty="0"/>
                  <a:t>at no cost, or </a:t>
                </a:r>
              </a:p>
              <a:p>
                <a:pPr lvl="1"/>
                <a:r>
                  <a:rPr lang="en-US" sz="2400" dirty="0"/>
                  <a:t>transfer to </a:t>
                </a:r>
                <a:r>
                  <a:rPr lang="en-US" sz="2400" b="1" dirty="0"/>
                  <a:t>other line</a:t>
                </a:r>
                <a:r>
                  <a:rPr lang="en-US" sz="2400" dirty="0"/>
                  <a:t>: cost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AD1457"/>
                    </a:solidFill>
                  </a:rPr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. . . 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–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8575" y="933994"/>
                <a:ext cx="11679900" cy="5520781"/>
              </a:xfrm>
              <a:blipFill>
                <a:blip r:embed="rId2"/>
                <a:stretch>
                  <a:fillRect t="-2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C:\Users\RUPESH\Pictures\cadena_de_montaje_ingle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4966" y="2997926"/>
            <a:ext cx="6858000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40BFBB-506C-5F10-826C-A96F32C2E2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14099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Assembly Line Scheduling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2963" y="1074198"/>
            <a:ext cx="11635512" cy="5380577"/>
          </a:xfrm>
        </p:spPr>
        <p:txBody>
          <a:bodyPr>
            <a:normAutofit/>
          </a:bodyPr>
          <a:lstStyle/>
          <a:p>
            <a:r>
              <a:rPr lang="en-US" sz="2800" dirty="0"/>
              <a:t>Using dynamic programming technique, find the fastest time to get through the entire factory for the following:</a:t>
            </a:r>
          </a:p>
        </p:txBody>
      </p:sp>
      <p:pic>
        <p:nvPicPr>
          <p:cNvPr id="4" name="Content Placeholder 4" descr="C:\Users\RUPESH\Pictures\a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1789" y="2299063"/>
            <a:ext cx="8608423" cy="356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81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Optimal Substructure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9596" y="1012040"/>
                <a:ext cx="11608879" cy="54427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Step 1: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: the fastest time to get through the entire factory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sz="2400" dirty="0"/>
                  <a:t>: the fastest time to get from the starting point through station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baseline="-25000" dirty="0"/>
                  <a:t>.</a:t>
                </a:r>
              </a:p>
              <a:p>
                <a:r>
                  <a:rPr lang="en-US" sz="2400" dirty="0"/>
                  <a:t>Base case: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(getting through station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9596" y="1012040"/>
                <a:ext cx="11608879" cy="5442735"/>
              </a:xfrm>
              <a:blipFill>
                <a:blip r:embed="rId2"/>
                <a:stretch>
                  <a:fillRect l="-1575" t="-22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195" y="3988522"/>
            <a:ext cx="2468880" cy="1857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475" y="4064722"/>
            <a:ext cx="2468880" cy="1777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116385"/>
                  </p:ext>
                </p:extLst>
              </p:nvPr>
            </p:nvGraphicFramePr>
            <p:xfrm>
              <a:off x="1815375" y="3378920"/>
              <a:ext cx="3181350" cy="318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1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 = 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sz="2400" b="1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74155">
                    <a:tc>
                      <a:txBody>
                        <a:bodyPr/>
                        <a:lstStyle/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116385"/>
                  </p:ext>
                </p:extLst>
              </p:nvPr>
            </p:nvGraphicFramePr>
            <p:xfrm>
              <a:off x="1815375" y="3378920"/>
              <a:ext cx="3181350" cy="318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1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1" t="-1136" r="-382" b="-496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9842477"/>
                  </p:ext>
                </p:extLst>
              </p:nvPr>
            </p:nvGraphicFramePr>
            <p:xfrm>
              <a:off x="5923825" y="3378920"/>
              <a:ext cx="3181350" cy="318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1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] = 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74155">
                    <a:tc>
                      <a:txBody>
                        <a:bodyPr/>
                        <a:lstStyle/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9842477"/>
                  </p:ext>
                </p:extLst>
              </p:nvPr>
            </p:nvGraphicFramePr>
            <p:xfrm>
              <a:off x="5923825" y="3378920"/>
              <a:ext cx="3181350" cy="3185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1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1" t="-1136" r="-382" b="-496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671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80606" y="1789613"/>
            <a:ext cx="8229600" cy="1188720"/>
            <a:chOff x="1580606" y="1789613"/>
            <a:chExt cx="8229600" cy="1188720"/>
          </a:xfrm>
        </p:grpSpPr>
        <p:sp>
          <p:nvSpPr>
            <p:cNvPr id="10" name="Rectangle 9"/>
            <p:cNvSpPr/>
            <p:nvPr/>
          </p:nvSpPr>
          <p:spPr>
            <a:xfrm>
              <a:off x="1580606" y="1789613"/>
              <a:ext cx="8229600" cy="1188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818" y="1963740"/>
              <a:ext cx="7959328" cy="914400"/>
            </a:xfrm>
            <a:prstGeom prst="rect">
              <a:avLst/>
            </a:prstGeom>
            <a:solidFill>
              <a:srgbClr val="F19D19"/>
            </a:solidFill>
          </p:spPr>
        </p:pic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907480" cy="711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Assembly Line Scheduling – Dynamic Programming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1942" y="976544"/>
            <a:ext cx="11706533" cy="5478231"/>
          </a:xfrm>
        </p:spPr>
        <p:txBody>
          <a:bodyPr>
            <a:normAutofit/>
          </a:bodyPr>
          <a:lstStyle/>
          <a:p>
            <a:r>
              <a:rPr lang="en-US" sz="2800" dirty="0"/>
              <a:t>General Case: 𝑗 = 2, 3, …,𝑛 and 𝑖 = 1, 2 -  Recursive solution </a:t>
            </a:r>
          </a:p>
          <a:p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769326" y="5251269"/>
            <a:ext cx="5486400" cy="914400"/>
            <a:chOff x="2769326" y="5251269"/>
            <a:chExt cx="5486400" cy="914400"/>
          </a:xfrm>
        </p:grpSpPr>
        <p:sp>
          <p:nvSpPr>
            <p:cNvPr id="12" name="Rectangle 11"/>
            <p:cNvSpPr/>
            <p:nvPr/>
          </p:nvSpPr>
          <p:spPr>
            <a:xfrm>
              <a:off x="2769326" y="5251269"/>
              <a:ext cx="5486400" cy="9144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4633213"/>
                </p:ext>
              </p:extLst>
            </p:nvPr>
          </p:nvGraphicFramePr>
          <p:xfrm>
            <a:off x="2906486" y="5394035"/>
            <a:ext cx="5212080" cy="6288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892160" imgH="228600" progId="Equation.3">
                    <p:embed/>
                  </p:oleObj>
                </mc:Choice>
                <mc:Fallback>
                  <p:oleObj name="Equation" r:id="rId3" imgW="1892160" imgH="228600" progId="Equation.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06486" y="5394035"/>
                          <a:ext cx="5212080" cy="62886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1602379" y="3509555"/>
            <a:ext cx="8229600" cy="1280160"/>
            <a:chOff x="1602379" y="3509555"/>
            <a:chExt cx="8229600" cy="1280160"/>
          </a:xfrm>
        </p:grpSpPr>
        <p:sp>
          <p:nvSpPr>
            <p:cNvPr id="11" name="Rectangle 10"/>
            <p:cNvSpPr/>
            <p:nvPr/>
          </p:nvSpPr>
          <p:spPr>
            <a:xfrm>
              <a:off x="1602379" y="3509555"/>
              <a:ext cx="8229600" cy="12801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755" y="3625636"/>
              <a:ext cx="7955280" cy="1038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01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00617" y="2590384"/>
            <a:ext cx="4703685" cy="16772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C:\Users\RUPESH\Pictures\aa.jpg"/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66800"/>
            <a:ext cx="7315200" cy="292576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4171358"/>
                  </p:ext>
                </p:extLst>
              </p:nvPr>
            </p:nvGraphicFramePr>
            <p:xfrm>
              <a:off x="2229396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4171358"/>
                  </p:ext>
                </p:extLst>
              </p:nvPr>
            </p:nvGraphicFramePr>
            <p:xfrm>
              <a:off x="2229396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109333" r="-601399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209333" r="-60139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3372395" y="4621306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72395" y="508029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24042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86895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86895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92330" y="461952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16983" y="5080292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55183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52942" y="505116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18036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721398" y="509017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/>
              <p:cNvSpPr/>
              <p:nvPr/>
            </p:nvSpPr>
            <p:spPr>
              <a:xfrm>
                <a:off x="1436915" y="5598459"/>
                <a:ext cx="7680960" cy="838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h𝑒𝑟𝑒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[1]=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baseline="-250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baseline="-250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1,1</m:t>
                    </m:r>
                  </m:oMath>
                </a14:m>
                <a:r>
                  <a:rPr lang="en-US" sz="2400" baseline="-25000">
                    <a:solidFill>
                      <a:srgbClr val="AD145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=2+7</m:t>
                    </m:r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lang="en-US" sz="2400">
                  <a:solidFill>
                    <a:srgbClr val="AD1457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baseline="-25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h𝑒𝑟𝑒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baseline="-25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[1]=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baseline="-25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baseline="-25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baseline="-250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,1</m:t>
                    </m:r>
                  </m:oMath>
                </a14:m>
                <a:r>
                  <a:rPr lang="en-US" sz="2400" baseline="-2500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baseline="-25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[1]=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endParaRPr lang="en-US" sz="2400">
                  <a:solidFill>
                    <a:srgbClr val="0070C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5" y="5598459"/>
                <a:ext cx="7680960" cy="838200"/>
              </a:xfrm>
              <a:prstGeom prst="roundRect">
                <a:avLst/>
              </a:prstGeom>
              <a:blipFill>
                <a:blip r:embed="rId4"/>
                <a:stretch>
                  <a:fillRect l="-79" b="-928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2758313" y="1295400"/>
            <a:ext cx="548640" cy="5486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852877" y="1283970"/>
            <a:ext cx="909918" cy="9906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74437" y="2743984"/>
            <a:ext cx="851647" cy="1024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936101C-24B8-01CC-03BC-782ADC30EA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7480" cy="711200"/>
          </a:xfrm>
          <a:prstGeom prst="rect">
            <a:avLst/>
          </a:prstGeom>
        </p:spPr>
        <p:txBody>
          <a:bodyPr tIns="91440" bIns="91440" anchor="b">
            <a:normAutofit fontScale="90000"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Assembly Line Scheduling – Dynamic Programming Solution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7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  <p:cond evt="onBegin" delay="0">
                          <p:tn val="30"/>
                        </p:cond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6" presetID="1" presetClass="exit" presetSubtype="0" dur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39" presetID="42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4.81481E-06 L -0.00034 0.28217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  <p:cond evt="onBegin" delay="0">
                          <p:tn val="40"/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  <p:cond evt="onBegin" delay="0">
                          <p:tn val="45"/>
                        </p:cond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  <p:cond evt="onBegin" delay="0">
                          <p:tn val="50"/>
                        </p:cond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1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4" descr="C:\Users\RUPESH\Pictures\a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795" y="1066800"/>
            <a:ext cx="7315200" cy="29260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146"/>
                  </p:ext>
                </p:extLst>
              </p:nvPr>
            </p:nvGraphicFramePr>
            <p:xfrm>
              <a:off x="2242459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146"/>
                  </p:ext>
                </p:extLst>
              </p:nvPr>
            </p:nvGraphicFramePr>
            <p:xfrm>
              <a:off x="2242459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109333" r="-601399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209333" r="-60139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4223658" y="4648200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37105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99958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99958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05393" y="461952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30046" y="5080292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68246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66005" y="505116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31099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34461" y="509017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>
              <a:xfrm>
                <a:off x="1449978" y="5595411"/>
                <a:ext cx="7680960" cy="841248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[2]=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−1]+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baseline="-2500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−1]+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4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9+9, 12+2+9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4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⁡(18, 23)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78" y="5595411"/>
                <a:ext cx="7680960" cy="841248"/>
              </a:xfrm>
              <a:prstGeom prst="roundRect">
                <a:avLst/>
              </a:prstGeom>
              <a:blipFill>
                <a:blip r:embed="rId4"/>
                <a:stretch>
                  <a:fillRect b="-1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3648124" y="1295400"/>
            <a:ext cx="548640" cy="5486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882525" y="1348740"/>
            <a:ext cx="838200" cy="9906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52058" y="1143000"/>
            <a:ext cx="10668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85458" y="5679141"/>
            <a:ext cx="2011680" cy="347472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3690258" y="6351896"/>
            <a:ext cx="73152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73561" y="2667000"/>
            <a:ext cx="838200" cy="10668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70392" y="1676401"/>
            <a:ext cx="719866" cy="152399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04658" y="6351896"/>
            <a:ext cx="128016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97435" y="5679141"/>
            <a:ext cx="3200400" cy="365760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E5443E-7C71-C2C6-D530-F200AC45D1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7480" cy="711200"/>
          </a:xfrm>
          <a:prstGeom prst="rect">
            <a:avLst/>
          </a:prstGeom>
        </p:spPr>
        <p:txBody>
          <a:bodyPr tIns="91440" bIns="91440" anchor="b">
            <a:normAutofit fontScale="90000"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Assembly Line Scheduling – Dynamic Programming Solution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68" presetID="42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4.81481E-06 L -0.00039 0.28217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409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  <p:bldP spid="25" grpId="0" animBg="1"/>
      <p:bldP spid="2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3340"/>
            <a:ext cx="9960746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Assembly Line Scheduling –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77350"/>
                  </p:ext>
                </p:extLst>
              </p:nvPr>
            </p:nvGraphicFramePr>
            <p:xfrm>
              <a:off x="2216331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77350"/>
                  </p:ext>
                </p:extLst>
              </p:nvPr>
            </p:nvGraphicFramePr>
            <p:xfrm>
              <a:off x="2216331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9" t="-109333" r="-601399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9" t="-209333" r="-60139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073830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3" name="Content Placeholder 4" descr="C:\Users\RUPESH\Pictures\a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795" y="1066800"/>
            <a:ext cx="7315200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73830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33193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33193" y="509017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2118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39877" y="505116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04971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08333" y="509017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26661" y="1295400"/>
            <a:ext cx="548640" cy="5486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844835" y="1756954"/>
            <a:ext cx="577327" cy="131064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64430" y="1076917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2102030" y="5720834"/>
                <a:ext cx="6324600" cy="5334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(18+3, 16+1+3)=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21, 20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20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0" y="5720834"/>
                <a:ext cx="6324600" cy="533400"/>
              </a:xfrm>
              <a:prstGeom prst="round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3005626" y="6190129"/>
            <a:ext cx="82296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08375" y="6190129"/>
            <a:ext cx="137160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183882" y="4572000"/>
            <a:ext cx="457200" cy="457200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83882" y="5029200"/>
            <a:ext cx="457200" cy="457200"/>
          </a:xfrm>
          <a:prstGeom prst="ellipse">
            <a:avLst/>
          </a:prstGeom>
          <a:noFill/>
          <a:ln w="28575">
            <a:solidFill>
              <a:srgbClr val="B84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C:\Users\RUPESH\Pictures\aa.jpg"/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66800"/>
            <a:ext cx="7315200" cy="292576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468687"/>
                  </p:ext>
                </p:extLst>
              </p:nvPr>
            </p:nvGraphicFramePr>
            <p:xfrm>
              <a:off x="2229398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468687"/>
                  </p:ext>
                </p:extLst>
              </p:nvPr>
            </p:nvGraphicFramePr>
            <p:xfrm>
              <a:off x="2229398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109333" r="-601399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209333" r="-60139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45677" y="6000704"/>
                <a:ext cx="4725909" cy="645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𝒇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𝒎𝒊𝒏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⁡(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𝟑𝟓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𝟑𝟕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𝟑𝟖</m:t>
                      </m:r>
                    </m:oMath>
                  </m:oMathPara>
                </a14:m>
                <a:endParaRPr lang="en-US" sz="2400" b="1" i="1">
                  <a:solidFill>
                    <a:srgbClr val="AD145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77" y="6000704"/>
                <a:ext cx="4725909" cy="645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45677" y="5608320"/>
                <a:ext cx="4663440" cy="457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77" y="5608320"/>
                <a:ext cx="4663440" cy="457200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7107607" y="6065136"/>
            <a:ext cx="457200" cy="392384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60302" y="4572000"/>
            <a:ext cx="868680" cy="457200"/>
          </a:xfrm>
          <a:prstGeom prst="rect">
            <a:avLst/>
          </a:prstGeom>
          <a:solidFill>
            <a:srgbClr val="AD1457">
              <a:alpha val="3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66416" y="5029200"/>
            <a:ext cx="868680" cy="45720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F77B88-46AA-9AF9-3F75-48C711F31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7480" cy="711200"/>
          </a:xfrm>
          <a:prstGeom prst="rect">
            <a:avLst/>
          </a:prstGeom>
        </p:spPr>
        <p:txBody>
          <a:bodyPr tIns="91440" bIns="91440" anchor="b">
            <a:normAutofit fontScale="90000"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Assembly Line Scheduling – Dynamic Programming Solution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3860" y="2199766"/>
            <a:ext cx="7164280" cy="24584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All Pair Shortest Path – Floyd’s Algorithm </a:t>
            </a:r>
          </a:p>
        </p:txBody>
      </p:sp>
    </p:spTree>
    <p:extLst>
      <p:ext uri="{BB962C8B-B14F-4D97-AF65-F5344CB8AC3E}">
        <p14:creationId xmlns:p14="http://schemas.microsoft.com/office/powerpoint/2010/main" val="830355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28474" y="985421"/>
                <a:ext cx="11600001" cy="573497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a </a:t>
                </a:r>
                <a:r>
                  <a:rPr lang="en-US" sz="2400" dirty="0">
                    <a:solidFill>
                      <a:srgbClr val="AD1457"/>
                    </a:solidFill>
                  </a:rPr>
                  <a:t>directed, connected weighted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i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sz="2400" dirty="0"/>
                  <a:t>for each edge </a:t>
                </a: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</a:rPr>
                      <m:t>⟨</m:t>
                    </m:r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40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⟩∈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400" dirty="0"/>
                  <a:t>, a weight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40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40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associated with each edge. </a:t>
                </a:r>
              </a:p>
              <a:p>
                <a:r>
                  <a:rPr lang="en-US" sz="2400" dirty="0"/>
                  <a:t>The all pairs of shortest paths problem is to find </a:t>
                </a:r>
                <a:r>
                  <a:rPr lang="en-US" sz="2400" dirty="0">
                    <a:solidFill>
                      <a:srgbClr val="AD1457"/>
                    </a:solidFill>
                  </a:rPr>
                  <a:t>a shortest path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for every pair of vertices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>
                    <a:solidFill>
                      <a:srgbClr val="AD1457"/>
                    </a:solidFill>
                  </a:rPr>
                  <a:t>Floyd’s algorithm </a:t>
                </a:r>
                <a:r>
                  <a:rPr lang="en-US" sz="2400" dirty="0"/>
                  <a:t>is used to find all pair shortest path problem from a given weighted graph. </a:t>
                </a:r>
              </a:p>
              <a:p>
                <a:r>
                  <a:rPr lang="en-US" sz="2400" dirty="0"/>
                  <a:t>As a result of this algorithm, it will generate a matrix, which will represent the </a:t>
                </a:r>
                <a:r>
                  <a:rPr lang="en-US" sz="2400" dirty="0">
                    <a:solidFill>
                      <a:srgbClr val="AD1457"/>
                    </a:solidFill>
                  </a:rPr>
                  <a:t>minimum distance</a:t>
                </a:r>
                <a:r>
                  <a:rPr lang="en-US" sz="2400" dirty="0"/>
                  <a:t> from any node to all other nodes in the graph.</a:t>
                </a:r>
              </a:p>
              <a:p>
                <a:r>
                  <a:rPr lang="en-US" sz="2400" dirty="0"/>
                  <a:t>At first, the output matrix is same as </a:t>
                </a:r>
                <a:r>
                  <a:rPr lang="en-US" sz="2400" dirty="0">
                    <a:solidFill>
                      <a:srgbClr val="AD1457"/>
                    </a:solidFill>
                  </a:rPr>
                  <a:t>given cost matrix </a:t>
                </a:r>
                <a:r>
                  <a:rPr lang="en-US" sz="2400" dirty="0"/>
                  <a:t>of the graph. </a:t>
                </a:r>
              </a:p>
              <a:p>
                <a:r>
                  <a:rPr lang="en-US" sz="2400" dirty="0"/>
                  <a:t>As the algorithm proceeds, the output matrix will be updated with each vertex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 as an intermediate vertex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time complexity of this algorithm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is the number of vertices in the graph.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28474" y="985421"/>
                <a:ext cx="11600001" cy="5734975"/>
              </a:xfrm>
              <a:blipFill>
                <a:blip r:embed="rId2"/>
                <a:stretch>
                  <a:fillRect t="-2234" r="-105" b="-31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2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 flipH="1"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H="1"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 flipH="1"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H="1"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30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82984" y="3505200"/>
            <a:ext cx="1181848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99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09" y="4335881"/>
                <a:ext cx="4263382" cy="1678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" y="4335881"/>
                <a:ext cx="4263382" cy="1678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11"/>
              </p:ext>
            </p:extLst>
          </p:nvPr>
        </p:nvGraphicFramePr>
        <p:xfrm>
          <a:off x="1426071" y="4072403"/>
          <a:ext cx="237047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618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592618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592618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592618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224966"/>
              </p:ext>
            </p:extLst>
          </p:nvPr>
        </p:nvGraphicFramePr>
        <p:xfrm>
          <a:off x="946673" y="4443242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2550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2550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2550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2550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4898185" y="990600"/>
            <a:ext cx="1206528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Step: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/>
              <a:t>Calculate the distance between each node with </a:t>
            </a:r>
            <a:r>
              <a:rPr lang="en-US" sz="2400" b="1">
                <a:solidFill>
                  <a:srgbClr val="AD1457"/>
                </a:solidFill>
              </a:rPr>
              <a:t>node 1 </a:t>
            </a:r>
            <a:r>
              <a:rPr lang="en-US" sz="2400"/>
              <a:t>as an intermediate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250585" y="2395885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1 </a:t>
                </a:r>
                <a:r>
                  <a:rPr lang="en-US" sz="2400" dirty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85" y="2395885"/>
                <a:ext cx="3678571" cy="1678858"/>
              </a:xfrm>
              <a:prstGeom prst="rect">
                <a:avLst/>
              </a:prstGeom>
              <a:blipFill>
                <a:blip r:embed="rId3"/>
                <a:stretch>
                  <a:fillRect l="-41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703878"/>
              </p:ext>
            </p:extLst>
          </p:nvPr>
        </p:nvGraphicFramePr>
        <p:xfrm>
          <a:off x="7341834" y="2277288"/>
          <a:ext cx="24502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559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12559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12559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12559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406291"/>
              </p:ext>
            </p:extLst>
          </p:nvPr>
        </p:nvGraphicFramePr>
        <p:xfrm>
          <a:off x="6914645" y="2560320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8630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8630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8630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8630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→1→3=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→3=15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→1→4=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TextBox 37"/>
          <p:cNvSpPr txBox="1"/>
          <p:nvPr/>
        </p:nvSpPr>
        <p:spPr>
          <a:xfrm>
            <a:off x="7650460" y="5797731"/>
            <a:ext cx="167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No change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50142" y="4847070"/>
            <a:ext cx="211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304734" y="5297706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683695" y="4802438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683695" y="5292324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428794" y="2648001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405281" y="2648001"/>
            <a:ext cx="2324645" cy="384532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2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2" grpId="0" animBg="1"/>
      <p:bldP spid="33" grpId="0"/>
      <p:bldP spid="34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 flipH="1"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H="1"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 flipH="1"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H="1"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30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2259" y="3505200"/>
            <a:ext cx="1162573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89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 r="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72183"/>
              </p:ext>
            </p:extLst>
          </p:nvPr>
        </p:nvGraphicFramePr>
        <p:xfrm>
          <a:off x="1402496" y="4072403"/>
          <a:ext cx="23940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513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598513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598513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598513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949333"/>
              </p:ext>
            </p:extLst>
          </p:nvPr>
        </p:nvGraphicFramePr>
        <p:xfrm>
          <a:off x="946672" y="4418390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4898185" y="990600"/>
            <a:ext cx="1206527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/>
              <a:t>Calculate the distance between each node with </a:t>
            </a:r>
            <a:r>
              <a:rPr lang="en-US" sz="2400" b="1">
                <a:solidFill>
                  <a:srgbClr val="AD1457"/>
                </a:solidFill>
              </a:rPr>
              <a:t>node 1 </a:t>
            </a:r>
            <a:r>
              <a:rPr lang="en-US" sz="2400"/>
              <a:t>as an intermediate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52645" y="2405496"/>
                <a:ext cx="3884022" cy="1678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1 </a:t>
                </a:r>
                <a:r>
                  <a:rPr lang="en-US" sz="2400" dirty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645" y="2405496"/>
                <a:ext cx="3884022" cy="1678858"/>
              </a:xfrm>
              <a:prstGeom prst="rect">
                <a:avLst/>
              </a:prstGeom>
              <a:blipFill>
                <a:blip r:embed="rId3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38787"/>
              </p:ext>
            </p:extLst>
          </p:nvPr>
        </p:nvGraphicFramePr>
        <p:xfrm>
          <a:off x="7320347" y="2277288"/>
          <a:ext cx="2489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70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22370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22370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22370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22574"/>
              </p:ext>
            </p:extLst>
          </p:nvPr>
        </p:nvGraphicFramePr>
        <p:xfrm>
          <a:off x="6894999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→1→4=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→4=15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TextBox 39"/>
          <p:cNvSpPr txBox="1"/>
          <p:nvPr/>
        </p:nvSpPr>
        <p:spPr>
          <a:xfrm>
            <a:off x="6304734" y="5284643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605318" y="4854690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605319" y="5279261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350823" y="2639178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60754" y="2638790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921874" y="3324171"/>
                <a:ext cx="4890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874" y="3324171"/>
                <a:ext cx="489078" cy="461665"/>
              </a:xfrm>
              <a:prstGeom prst="rect">
                <a:avLst/>
              </a:prstGeom>
              <a:blipFill>
                <a:blip r:embed="rId5"/>
                <a:stretch>
                  <a:fillRect l="-5000" r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8025375" y="482889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328520" y="4834005"/>
            <a:ext cx="211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51" grpId="0" animBg="1"/>
      <p:bldP spid="52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 flipH="1"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H="1"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 flipH="1"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H="1"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30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2259" y="3505200"/>
            <a:ext cx="1162573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89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 r="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12583"/>
              </p:ext>
            </p:extLst>
          </p:nvPr>
        </p:nvGraphicFramePr>
        <p:xfrm>
          <a:off x="1426071" y="4072403"/>
          <a:ext cx="2370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620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592620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592620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592620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059331"/>
              </p:ext>
            </p:extLst>
          </p:nvPr>
        </p:nvGraphicFramePr>
        <p:xfrm>
          <a:off x="967359" y="4400491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24693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4898185" y="990600"/>
            <a:ext cx="1206528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Step: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/>
              <a:t>Calculate the distance between each node with </a:t>
            </a:r>
            <a:r>
              <a:rPr lang="en-US" sz="2400" b="1">
                <a:solidFill>
                  <a:srgbClr val="AD1457"/>
                </a:solidFill>
              </a:rPr>
              <a:t>node 1 </a:t>
            </a:r>
            <a:r>
              <a:rPr lang="en-US" sz="2400"/>
              <a:t>as an intermediate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218525" y="2395885"/>
                <a:ext cx="374269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1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25" y="2395885"/>
                <a:ext cx="3742691" cy="1678858"/>
              </a:xfrm>
              <a:prstGeom prst="rect">
                <a:avLst/>
              </a:prstGeom>
              <a:blipFill>
                <a:blip r:embed="rId3"/>
                <a:stretch>
                  <a:fillRect l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960794"/>
              </p:ext>
            </p:extLst>
          </p:nvPr>
        </p:nvGraphicFramePr>
        <p:xfrm>
          <a:off x="7260753" y="2277288"/>
          <a:ext cx="26112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803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52803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52803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52803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45221"/>
              </p:ext>
            </p:extLst>
          </p:nvPr>
        </p:nvGraphicFramePr>
        <p:xfrm>
          <a:off x="6855810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→1→3=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TextBox 39"/>
          <p:cNvSpPr txBox="1"/>
          <p:nvPr/>
        </p:nvSpPr>
        <p:spPr>
          <a:xfrm>
            <a:off x="6331628" y="5298090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632212" y="4854690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605320" y="5292709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350823" y="2639178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60754" y="2638790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011928" y="482889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301626" y="4834005"/>
            <a:ext cx="211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916036" y="3689343"/>
                <a:ext cx="489078" cy="36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036" y="3689343"/>
                <a:ext cx="489078" cy="365760"/>
              </a:xfrm>
              <a:prstGeom prst="rect">
                <a:avLst/>
              </a:prstGeom>
              <a:blipFill>
                <a:blip r:embed="rId5"/>
                <a:stretch>
                  <a:fillRect l="-3750" r="-1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9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52" grpId="0" animBg="1"/>
      <p:bldP spid="39" grpId="0" animBg="1"/>
      <p:bldP spid="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 flipH="1"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H="1"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 flipH="1"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H="1"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30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2259" y="3505200"/>
            <a:ext cx="1162573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81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0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 r="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802985"/>
              </p:ext>
            </p:extLst>
          </p:nvPr>
        </p:nvGraphicFramePr>
        <p:xfrm>
          <a:off x="1426073" y="4032439"/>
          <a:ext cx="240792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121782"/>
              </p:ext>
            </p:extLst>
          </p:nvPr>
        </p:nvGraphicFramePr>
        <p:xfrm>
          <a:off x="943961" y="4353352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4898185" y="990600"/>
            <a:ext cx="1206528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/>
              <a:t>Calculate the distance between each node with </a:t>
            </a:r>
            <a:r>
              <a:rPr lang="en-US" sz="2400" b="1">
                <a:solidFill>
                  <a:srgbClr val="AD1457"/>
                </a:solidFill>
              </a:rPr>
              <a:t>node 2 </a:t>
            </a:r>
            <a:r>
              <a:rPr lang="en-US" sz="2400"/>
              <a:t>as an intermediate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218525" y="2395885"/>
                <a:ext cx="374269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2 </a:t>
                </a:r>
                <a:r>
                  <a:rPr lang="en-US" sz="2400" dirty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25" y="2395885"/>
                <a:ext cx="3742691" cy="1678858"/>
              </a:xfrm>
              <a:prstGeom prst="rect">
                <a:avLst/>
              </a:prstGeom>
              <a:blipFill>
                <a:blip r:embed="rId3"/>
                <a:stretch>
                  <a:fillRect l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20090"/>
              </p:ext>
            </p:extLst>
          </p:nvPr>
        </p:nvGraphicFramePr>
        <p:xfrm>
          <a:off x="7274307" y="2164174"/>
          <a:ext cx="26065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635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51635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51635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51635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85063"/>
              </p:ext>
            </p:extLst>
          </p:nvPr>
        </p:nvGraphicFramePr>
        <p:xfrm>
          <a:off x="6836939" y="2523312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790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790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790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790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613386" y="4827028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640667" y="5285025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955941" y="2652625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60754" y="2974967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011928" y="482889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8020635" y="529480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569177" y="2592062"/>
                <a:ext cx="489078" cy="36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177" y="2592062"/>
                <a:ext cx="489078" cy="365760"/>
              </a:xfrm>
              <a:prstGeom prst="rect">
                <a:avLst/>
              </a:prstGeom>
              <a:blipFill>
                <a:blip r:embed="rId5"/>
                <a:stretch>
                  <a:fillRect l="-3750" r="-1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9298256" y="2516023"/>
                <a:ext cx="49860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256" y="2516023"/>
                <a:ext cx="498608" cy="461665"/>
              </a:xfrm>
              <a:prstGeom prst="rect">
                <a:avLst/>
              </a:prstGeom>
              <a:blipFill>
                <a:blip r:embed="rId6"/>
                <a:stretch>
                  <a:fillRect l="-2439" r="-134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265162" y="5295401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281262" y="4830163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161294" y="5863045"/>
            <a:ext cx="379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No change for Node 3 &amp; 4 </a:t>
            </a:r>
          </a:p>
        </p:txBody>
      </p:sp>
    </p:spTree>
    <p:extLst>
      <p:ext uri="{BB962C8B-B14F-4D97-AF65-F5344CB8AC3E}">
        <p14:creationId xmlns:p14="http://schemas.microsoft.com/office/powerpoint/2010/main" val="3514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41" grpId="0" animBg="1"/>
      <p:bldP spid="42" grpId="0" animBg="1"/>
      <p:bldP spid="43" grpId="0" animBg="1"/>
      <p:bldP spid="44" grpId="0" animBg="1"/>
      <p:bldP spid="52" grpId="0" animBg="1"/>
      <p:bldP spid="46" grpId="0" animBg="1"/>
      <p:bldP spid="47" grpId="0" animBg="1"/>
      <p:bldP spid="48" grpId="0" animBg="1"/>
      <p:bldP spid="40" grpId="0" animBg="1"/>
      <p:bldP spid="39" grpId="0" animBg="1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97658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A box contains 4 stones worth $1400, $3000, $4200 and $7100. They weigh 20, 50, 60 and 100 grams respectively.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Your bag can only hold </a:t>
            </a:r>
            <a:r>
              <a:rPr lang="en-US" sz="2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110 grams</a:t>
            </a: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Greedy Approach</a:t>
            </a:r>
          </a:p>
          <a:p>
            <a:pPr algn="just"/>
            <a:endParaRPr lang="en-US" sz="2400">
              <a:solidFill>
                <a:schemeClr val="bg1"/>
              </a:solidFill>
            </a:endParaRPr>
          </a:p>
          <a:p>
            <a:pPr algn="just"/>
            <a:endParaRPr lang="en-US" sz="2400">
              <a:solidFill>
                <a:schemeClr val="bg1"/>
              </a:solidFill>
            </a:endParaRPr>
          </a:p>
          <a:p>
            <a:pPr algn="just"/>
            <a:endParaRPr lang="en-US" sz="2400">
              <a:solidFill>
                <a:schemeClr val="bg1"/>
              </a:solidFill>
            </a:endParaRPr>
          </a:p>
          <a:p>
            <a:pPr algn="just"/>
            <a:endParaRPr lang="en-US" sz="24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The greedy algorithm selects the best candidate with the highest profit, i.e., </a:t>
            </a:r>
            <a:r>
              <a:rPr lang="en-US" sz="2400" b="1">
                <a:solidFill>
                  <a:schemeClr val="bg1"/>
                </a:solidFill>
              </a:rPr>
              <a:t>stone worth $7100</a:t>
            </a:r>
            <a:r>
              <a:rPr lang="en-US" sz="240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424242"/>
                </a:solidFill>
              </a:rPr>
              <a:t>Introduction 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15036"/>
            <a:ext cx="2785909" cy="389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407131"/>
                  </p:ext>
                </p:extLst>
              </p:nvPr>
            </p:nvGraphicFramePr>
            <p:xfrm>
              <a:off x="6729412" y="2828112"/>
              <a:ext cx="4829177" cy="137160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841745">
                      <a:extLst>
                        <a:ext uri="{9D8B030D-6E8A-4147-A177-3AD203B41FA5}">
                          <a16:colId xmlns:a16="http://schemas.microsoft.com/office/drawing/2014/main" val="1847888081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3753489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128004866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84575491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1261465989"/>
                        </a:ext>
                      </a:extLst>
                    </a:gridCol>
                  </a:tblGrid>
                  <a:tr h="1377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chemeClr val="accent5"/>
                              </a:solidFill>
                            </a:rPr>
                            <a:t>1400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chemeClr val="accent5"/>
                              </a:solidFill>
                            </a:rPr>
                            <a:t>3000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chemeClr val="accent5"/>
                              </a:solidFill>
                            </a:rPr>
                            <a:t>4200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chemeClr val="accent5"/>
                              </a:solidFill>
                            </a:rPr>
                            <a:t>7100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90011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035367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chemeClr val="accent5"/>
                              </a:solidFill>
                            </a:rPr>
                            <a:t>71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1263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407131"/>
                  </p:ext>
                </p:extLst>
              </p:nvPr>
            </p:nvGraphicFramePr>
            <p:xfrm>
              <a:off x="6729412" y="2828112"/>
              <a:ext cx="4829177" cy="137160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841745">
                      <a:extLst>
                        <a:ext uri="{9D8B030D-6E8A-4147-A177-3AD203B41FA5}">
                          <a16:colId xmlns:a16="http://schemas.microsoft.com/office/drawing/2014/main" val="1847888081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3753489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128004866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84575491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12614659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25" t="-8000" r="-476812" b="-3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chemeClr val="accent5"/>
                              </a:solidFill>
                            </a:rPr>
                            <a:t>1400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chemeClr val="accent5"/>
                              </a:solidFill>
                            </a:rPr>
                            <a:t>3000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chemeClr val="accent5"/>
                              </a:solidFill>
                            </a:rPr>
                            <a:t>4200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chemeClr val="accent5"/>
                              </a:solidFill>
                            </a:rPr>
                            <a:t>7100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9001168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25" t="-106579" r="-476812" b="-2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100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0353678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25" t="-209333" r="-476812" b="-19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chemeClr val="accent5"/>
                              </a:solidFill>
                            </a:rPr>
                            <a:t>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>
                              <a:solidFill>
                                <a:schemeClr val="accent5"/>
                              </a:solidFill>
                            </a:rPr>
                            <a:t>71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12636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7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 flipH="1"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H="1"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 flipH="1"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H="1"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30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2259" y="3505200"/>
            <a:ext cx="1162573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899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0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 r="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825190"/>
              </p:ext>
            </p:extLst>
          </p:nvPr>
        </p:nvGraphicFramePr>
        <p:xfrm>
          <a:off x="1419253" y="4061955"/>
          <a:ext cx="24425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632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10632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10632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10632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980346"/>
              </p:ext>
            </p:extLst>
          </p:nvPr>
        </p:nvGraphicFramePr>
        <p:xfrm>
          <a:off x="965732" y="4301003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4898186" y="990600"/>
            <a:ext cx="1206528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/>
              <a:t>Calculate the distance between each node with </a:t>
            </a:r>
            <a:r>
              <a:rPr lang="en-US" sz="2400" b="1">
                <a:solidFill>
                  <a:srgbClr val="AD1457"/>
                </a:solidFill>
              </a:rPr>
              <a:t>node 3 </a:t>
            </a:r>
            <a:r>
              <a:rPr lang="en-US" sz="2400"/>
              <a:t>as an intermediate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89671" y="2395885"/>
                <a:ext cx="3800399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3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71" y="2395885"/>
                <a:ext cx="3800399" cy="1678858"/>
              </a:xfrm>
              <a:prstGeom prst="rect">
                <a:avLst/>
              </a:prstGeom>
              <a:blipFill>
                <a:blip r:embed="rId3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870173"/>
              </p:ext>
            </p:extLst>
          </p:nvPr>
        </p:nvGraphicFramePr>
        <p:xfrm>
          <a:off x="7260752" y="2277288"/>
          <a:ext cx="263784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2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59462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59462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59462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976527"/>
              </p:ext>
            </p:extLst>
          </p:nvPr>
        </p:nvGraphicFramePr>
        <p:xfrm>
          <a:off x="6863745" y="2546702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587259" y="4827028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640668" y="5271963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40667" y="2639562"/>
            <a:ext cx="485577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86880" y="3340731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225974" y="5282338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229011" y="4830162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650460" y="5797731"/>
            <a:ext cx="1697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No change </a:t>
            </a:r>
          </a:p>
        </p:txBody>
      </p:sp>
    </p:spTree>
    <p:extLst>
      <p:ext uri="{BB962C8B-B14F-4D97-AF65-F5344CB8AC3E}">
        <p14:creationId xmlns:p14="http://schemas.microsoft.com/office/powerpoint/2010/main" val="137369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41" grpId="0" animBg="1"/>
      <p:bldP spid="42" grpId="0" animBg="1"/>
      <p:bldP spid="43" grpId="0" animBg="1"/>
      <p:bldP spid="44" grpId="0" animBg="1"/>
      <p:bldP spid="40" grpId="0" animBg="1"/>
      <p:bldP spid="39" grpId="0" animBg="1"/>
      <p:bldP spid="4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 flipH="1"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H="1"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 flipH="1"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H="1"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30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2259" y="3505200"/>
            <a:ext cx="1162573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899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0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 r="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78643"/>
              </p:ext>
            </p:extLst>
          </p:nvPr>
        </p:nvGraphicFramePr>
        <p:xfrm>
          <a:off x="1426073" y="4080451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59749"/>
              </p:ext>
            </p:extLst>
          </p:nvPr>
        </p:nvGraphicFramePr>
        <p:xfrm>
          <a:off x="945965" y="4400491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Step: 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/>
              <a:t>Calculate the distance between each node with </a:t>
            </a:r>
            <a:r>
              <a:rPr lang="en-US" sz="2400" b="1">
                <a:solidFill>
                  <a:srgbClr val="AD1457"/>
                </a:solidFill>
              </a:rPr>
              <a:t>node 3 </a:t>
            </a:r>
            <a:r>
              <a:rPr lang="en-US" sz="2400"/>
              <a:t>as an intermediate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89671" y="2395885"/>
                <a:ext cx="3800399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3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71" y="2395885"/>
                <a:ext cx="3800399" cy="1678858"/>
              </a:xfrm>
              <a:prstGeom prst="rect">
                <a:avLst/>
              </a:prstGeom>
              <a:blipFill>
                <a:blip r:embed="rId3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955687"/>
              </p:ext>
            </p:extLst>
          </p:nvPr>
        </p:nvGraphicFramePr>
        <p:xfrm>
          <a:off x="7198345" y="2277288"/>
          <a:ext cx="2718012" cy="396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503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79503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79503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79503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963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63745"/>
              </p:ext>
            </p:extLst>
          </p:nvPr>
        </p:nvGraphicFramePr>
        <p:xfrm>
          <a:off x="6855810" y="2550469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→3→1=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600322" y="4840090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588417" y="5298089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53475" y="2639562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349380" y="3341190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252100" y="5295401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161296" y="5771605"/>
            <a:ext cx="295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No change for Node 4  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8011928" y="482889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255137" y="4843225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286880" y="2933549"/>
                <a:ext cx="489078" cy="36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80" y="2933549"/>
                <a:ext cx="489078" cy="365760"/>
              </a:xfrm>
              <a:prstGeom prst="rect">
                <a:avLst/>
              </a:prstGeom>
              <a:blipFill>
                <a:blip r:embed="rId5"/>
                <a:stretch>
                  <a:fillRect l="-3704" r="-16049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7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0" grpId="0" animBg="1"/>
      <p:bldP spid="49" grpId="0"/>
      <p:bldP spid="45" grpId="0" animBg="1"/>
      <p:bldP spid="39" grpId="0" animBg="1"/>
      <p:bldP spid="4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 flipH="1"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H="1"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 flipH="1"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H="1"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30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39697" y="3505200"/>
            <a:ext cx="1225135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99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0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 r="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679093"/>
              </p:ext>
            </p:extLst>
          </p:nvPr>
        </p:nvGraphicFramePr>
        <p:xfrm>
          <a:off x="1388628" y="4080223"/>
          <a:ext cx="248203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509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20509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20509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20509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78824"/>
              </p:ext>
            </p:extLst>
          </p:nvPr>
        </p:nvGraphicFramePr>
        <p:xfrm>
          <a:off x="923812" y="4329143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4898185" y="990600"/>
            <a:ext cx="1183613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Step: 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/>
              <a:t>Calculate the distance between each node with </a:t>
            </a:r>
            <a:r>
              <a:rPr lang="en-US" sz="2400" b="1">
                <a:solidFill>
                  <a:srgbClr val="AD1457"/>
                </a:solidFill>
              </a:rPr>
              <a:t>node 4 </a:t>
            </a:r>
            <a:r>
              <a:rPr lang="en-US" sz="2400"/>
              <a:t>as an intermediate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4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𝟒𝟓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  <a:blipFill>
                <a:blip r:embed="rId3"/>
                <a:stretch>
                  <a:fillRect l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453919"/>
              </p:ext>
            </p:extLst>
          </p:nvPr>
        </p:nvGraphicFramePr>
        <p:xfrm>
          <a:off x="7255759" y="2224926"/>
          <a:ext cx="261621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053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54053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54053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54053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736811"/>
              </p:ext>
            </p:extLst>
          </p:nvPr>
        </p:nvGraphicFramePr>
        <p:xfrm>
          <a:off x="6844848" y="2579727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639510" y="4827027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562291" y="5285026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355194" y="2639562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384538" y="3693431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024991" y="5286104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639510" y="2592322"/>
                <a:ext cx="4890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510" y="2592322"/>
                <a:ext cx="489078" cy="461665"/>
              </a:xfrm>
              <a:prstGeom prst="rect">
                <a:avLst/>
              </a:prstGeom>
              <a:blipFill>
                <a:blip r:embed="rId5"/>
                <a:stretch>
                  <a:fillRect l="-3750" r="-1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6320451" y="4843224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265162" y="5295402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 flipH="1"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H="1"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 flipH="1"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H="1"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30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2259" y="3505200"/>
            <a:ext cx="1162573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Step: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89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0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 r="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3516"/>
              </p:ext>
            </p:extLst>
          </p:nvPr>
        </p:nvGraphicFramePr>
        <p:xfrm>
          <a:off x="1403475" y="4048514"/>
          <a:ext cx="243167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918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7918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7918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7918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130734"/>
              </p:ext>
            </p:extLst>
          </p:nvPr>
        </p:nvGraphicFramePr>
        <p:xfrm>
          <a:off x="974854" y="4329143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4898185" y="990600"/>
            <a:ext cx="1206528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/>
              <a:t>Calculate the distance between each node with </a:t>
            </a:r>
            <a:r>
              <a:rPr lang="en-US" sz="2400" b="1">
                <a:solidFill>
                  <a:srgbClr val="AD1457"/>
                </a:solidFill>
              </a:rPr>
              <a:t>node 4 </a:t>
            </a:r>
            <a:r>
              <a:rPr lang="en-US" sz="2400"/>
              <a:t>as an intermediate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4 </a:t>
                </a:r>
                <a:r>
                  <a:rPr lang="en-US" sz="2400" dirty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𝟒𝟓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  <a:blipFill>
                <a:blip r:embed="rId3"/>
                <a:stretch>
                  <a:fillRect l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357429"/>
              </p:ext>
            </p:extLst>
          </p:nvPr>
        </p:nvGraphicFramePr>
        <p:xfrm>
          <a:off x="7260752" y="2277288"/>
          <a:ext cx="261121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803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52803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52803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52803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53958"/>
              </p:ext>
            </p:extLst>
          </p:nvPr>
        </p:nvGraphicFramePr>
        <p:xfrm>
          <a:off x="6863836" y="2587221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→4→1=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613385" y="4840090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627605" y="5271963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346316" y="2639562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384538" y="3693431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024991" y="5286104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643163" y="3000565"/>
                <a:ext cx="489078" cy="36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163" y="3000565"/>
                <a:ext cx="489078" cy="365760"/>
              </a:xfrm>
              <a:prstGeom prst="rect">
                <a:avLst/>
              </a:prstGeom>
              <a:blipFill>
                <a:blip r:embed="rId5"/>
                <a:stretch>
                  <a:fillRect l="-3750" r="-15000" b="-1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278224" y="5282338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8007572" y="4850674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332450" y="2922501"/>
                <a:ext cx="489078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0" y="2922501"/>
                <a:ext cx="489078" cy="457200"/>
              </a:xfrm>
              <a:prstGeom prst="rect">
                <a:avLst/>
              </a:prstGeom>
              <a:blipFill>
                <a:blip r:embed="rId6"/>
                <a:stretch>
                  <a:fillRect l="-375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6242074" y="4830160"/>
            <a:ext cx="2230710" cy="3975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161295" y="5771605"/>
            <a:ext cx="328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No change for Node 3  </a:t>
            </a:r>
          </a:p>
        </p:txBody>
      </p:sp>
    </p:spTree>
    <p:extLst>
      <p:ext uri="{BB962C8B-B14F-4D97-AF65-F5344CB8AC3E}">
        <p14:creationId xmlns:p14="http://schemas.microsoft.com/office/powerpoint/2010/main" val="180857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5" grpId="0" animBg="1"/>
      <p:bldP spid="46" grpId="0" animBg="1"/>
      <p:bldP spid="40" grpId="0" animBg="1"/>
      <p:bldP spid="47" grpId="0" animBg="1"/>
      <p:bldP spid="48" grpId="0" animBg="1"/>
      <p:bldP spid="39" grpId="0" animBg="1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 flipH="1"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H="1"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 flipH="1"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H="1"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30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2259" y="3505200"/>
            <a:ext cx="1162573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84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0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 r="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673319"/>
              </p:ext>
            </p:extLst>
          </p:nvPr>
        </p:nvGraphicFramePr>
        <p:xfrm>
          <a:off x="1409053" y="4063187"/>
          <a:ext cx="243574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937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8937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8937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8937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83154"/>
              </p:ext>
            </p:extLst>
          </p:nvPr>
        </p:nvGraphicFramePr>
        <p:xfrm>
          <a:off x="927681" y="4344146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4898185" y="990600"/>
            <a:ext cx="1206528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Step: 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/>
              <a:t>Calculate the distance between each node with </a:t>
            </a:r>
            <a:r>
              <a:rPr lang="en-US" sz="2400" b="1">
                <a:solidFill>
                  <a:srgbClr val="AD1457"/>
                </a:solidFill>
              </a:rPr>
              <a:t>node 4 </a:t>
            </a:r>
            <a:r>
              <a:rPr lang="en-US" sz="2400"/>
              <a:t>as an intermediate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/>
                  <a:t>D</a:t>
                </a:r>
                <a:r>
                  <a:rPr lang="en-US" sz="2400" baseline="-25000"/>
                  <a:t>4 </a:t>
                </a:r>
                <a:r>
                  <a:rPr lang="en-US" sz="240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  <a:blipFill>
                <a:blip r:embed="rId3"/>
                <a:stretch>
                  <a:fillRect l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30333"/>
              </p:ext>
            </p:extLst>
          </p:nvPr>
        </p:nvGraphicFramePr>
        <p:xfrm>
          <a:off x="7260754" y="2277288"/>
          <a:ext cx="26467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682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61682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61682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61682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02578"/>
              </p:ext>
            </p:extLst>
          </p:nvPr>
        </p:nvGraphicFramePr>
        <p:xfrm>
          <a:off x="6899546" y="2537585"/>
          <a:ext cx="3352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50" name="Rounded Rectangle 49"/>
          <p:cNvSpPr/>
          <p:nvPr/>
        </p:nvSpPr>
        <p:spPr>
          <a:xfrm>
            <a:off x="6085810" y="2067635"/>
            <a:ext cx="4008120" cy="220762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076938" y="4799596"/>
            <a:ext cx="2052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D1457"/>
                </a:solidFill>
              </a:rPr>
              <a:t>Final Solution </a:t>
            </a:r>
          </a:p>
        </p:txBody>
      </p:sp>
      <p:cxnSp>
        <p:nvCxnSpPr>
          <p:cNvPr id="52" name="Straight Arrow Connector 51"/>
          <p:cNvCxnSpPr>
            <a:cxnSpLocks/>
            <a:stCxn id="51" idx="0"/>
            <a:endCxn id="50" idx="2"/>
          </p:cNvCxnSpPr>
          <p:nvPr/>
        </p:nvCxnSpPr>
        <p:spPr>
          <a:xfrm flipH="1" flipV="1">
            <a:off x="8089870" y="4275258"/>
            <a:ext cx="13245" cy="52433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9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Floyd’s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/>
          <a:lstStyle/>
          <a:p>
            <a:pPr marL="0" indent="0" algn="l">
              <a:buNone/>
            </a:pPr>
            <a:r>
              <a:rPr lang="en-US" sz="28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i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Floyd</a:t>
            </a:r>
            <a:r>
              <a:rPr lang="en-US" sz="28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i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28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[1..</a:t>
            </a:r>
            <a:r>
              <a:rPr lang="en-US" sz="2800" i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, 1..</a:t>
            </a:r>
            <a:r>
              <a:rPr lang="en-US" sz="2800" i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])</a:t>
            </a:r>
            <a:r>
              <a:rPr lang="en-US" sz="28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:array</a:t>
            </a:r>
            <a:r>
              <a:rPr lang="en-US" sz="28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[1..</a:t>
            </a:r>
            <a:r>
              <a:rPr lang="en-US" sz="2800" i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, 1..</a:t>
            </a:r>
            <a:r>
              <a:rPr lang="en-US" sz="2800" i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 algn="l">
              <a:buNone/>
            </a:pP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array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[1..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, 1..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 algn="l">
              <a:buNone/>
            </a:pP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D 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en-US" sz="280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k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1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do</a:t>
            </a:r>
            <a:endParaRPr lang="en-US" sz="280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i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  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1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do</a:t>
            </a:r>
            <a:endParaRPr lang="en-US" sz="280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j 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1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to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do</a:t>
            </a:r>
            <a:endParaRPr lang="en-US" sz="280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        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i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i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 ← min(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i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i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], 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i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,k]+</a:t>
            </a:r>
            <a:r>
              <a:rPr lang="en-US" sz="2800" i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D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[k,</a:t>
            </a:r>
            <a:r>
              <a:rPr lang="en-US" sz="2800" i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])</a:t>
            </a:r>
          </a:p>
          <a:p>
            <a:pPr marL="0" indent="0" algn="l">
              <a:buNone/>
            </a:pP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D</a:t>
            </a:r>
            <a:endParaRPr lang="en-US" sz="2800">
              <a:solidFill>
                <a:srgbClr val="F9C5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83871" y="2506046"/>
            <a:ext cx="5424257" cy="1845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Chain Matrix Multiplication </a:t>
            </a:r>
          </a:p>
        </p:txBody>
      </p:sp>
    </p:spTree>
    <p:extLst>
      <p:ext uri="{BB962C8B-B14F-4D97-AF65-F5344CB8AC3E}">
        <p14:creationId xmlns:p14="http://schemas.microsoft.com/office/powerpoint/2010/main" val="4213668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91738" y="905522"/>
                <a:ext cx="11636737" cy="554925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Let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and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are two given matrices for multiplication.</a:t>
                </a:r>
              </a:p>
              <a:p>
                <a:r>
                  <a:rPr lang="en-US" sz="1800" dirty="0"/>
                  <a:t>The resultant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∙</m:t>
                    </m:r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dirty="0">
                  <a:solidFill>
                    <a:srgbClr val="AD1457"/>
                  </a:solidFill>
                </a:endParaRPr>
              </a:p>
              <a:p>
                <a:r>
                  <a:rPr lang="en-US" sz="1800" dirty="0"/>
                  <a:t>So, </a:t>
                </a:r>
              </a:p>
              <a:p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sz="1800" dirty="0"/>
                  <a:t>Suppose, matrix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(2×3) </m:t>
                    </m:r>
                  </m:oMath>
                </a14:m>
                <a:r>
                  <a:rPr lang="en-US" sz="1800" dirty="0"/>
                  <a:t>and matrix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(3×2) </m:t>
                    </m:r>
                  </m:oMath>
                </a14:m>
                <a:r>
                  <a:rPr lang="en-US" sz="1800" dirty="0"/>
                  <a:t>are given.</a:t>
                </a:r>
              </a:p>
              <a:p>
                <a:r>
                  <a:rPr lang="en-US" sz="1800" dirty="0"/>
                  <a:t>The product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∙</m:t>
                    </m:r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the dimension of matrix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/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800" dirty="0">
                  <a:solidFill>
                    <a:srgbClr val="AD1457"/>
                  </a:solidFill>
                </a:endParaRPr>
              </a:p>
              <a:p>
                <a:r>
                  <a:rPr lang="en-US" sz="1800" dirty="0"/>
                  <a:t>The total number of scalar multiplications required will be, 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91738" y="905522"/>
                <a:ext cx="11636737" cy="5549253"/>
              </a:xfrm>
              <a:blipFill>
                <a:blip r:embed="rId2"/>
                <a:stretch>
                  <a:fillRect t="-18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75560" y="2113110"/>
                <a:ext cx="7040880" cy="731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>
                    <a:solidFill>
                      <a:srgbClr val="AD1457"/>
                    </a:solidFill>
                  </a:rPr>
                  <a:t>    Where,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400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>
                    <a:solidFill>
                      <a:srgbClr val="AD1457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i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0" y="2113110"/>
                <a:ext cx="7040880" cy="731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37709" y="4632960"/>
                <a:ext cx="4846320" cy="731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709" y="4632960"/>
                <a:ext cx="4846320" cy="731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88628" y="783772"/>
                <a:ext cx="4911634" cy="2704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>
                    <a:solidFill>
                      <a:srgbClr val="AD1457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/>
                <a:endParaRPr lang="en-US" sz="200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AD1457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628" y="783772"/>
                <a:ext cx="4911634" cy="2704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90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37351" y="1047565"/>
                <a:ext cx="11591124" cy="540721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Now, we want to calculate </a:t>
                </a:r>
                <a:r>
                  <a:rPr lang="en-US" sz="2000" b="1" dirty="0"/>
                  <a:t>the product of more than two matrices</a:t>
                </a:r>
                <a:r>
                  <a:rPr lang="en-US" sz="2000" dirty="0"/>
                  <a:t>. Matrix multiplication is </a:t>
                </a:r>
                <a:r>
                  <a:rPr lang="en-US" sz="2000" b="1" dirty="0"/>
                  <a:t>associative</a:t>
                </a:r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product of </a:t>
                </a:r>
                <a:r>
                  <a:rPr lang="en-US" sz="2000" dirty="0">
                    <a:solidFill>
                      <a:srgbClr val="AD1457"/>
                    </a:solidFill>
                  </a:rPr>
                  <a:t>four matrices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(13×5), 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(5×89), 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(89×3), 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(3×34)</m:t>
                    </m:r>
                  </m:oMath>
                </a14:m>
                <a:r>
                  <a:rPr lang="en-US" sz="2000" dirty="0"/>
                  <a:t> can be fully parenthesized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distinct ways.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37351" y="1047565"/>
                <a:ext cx="11591124" cy="5407210"/>
              </a:xfrm>
              <a:blipFill>
                <a:blip r:embed="rId2"/>
                <a:stretch>
                  <a:fillRect t="-1917" r="-1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58956"/>
                  </p:ext>
                </p:extLst>
              </p:nvPr>
            </p:nvGraphicFramePr>
            <p:xfrm>
              <a:off x="820777" y="2903160"/>
              <a:ext cx="3581400" cy="2753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81340108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5594762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125827405"/>
                        </a:ext>
                      </a:extLst>
                    </a:gridCol>
                  </a:tblGrid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((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10582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5647970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9753091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2087805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0370903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9794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58956"/>
                  </p:ext>
                </p:extLst>
              </p:nvPr>
            </p:nvGraphicFramePr>
            <p:xfrm>
              <a:off x="820777" y="2903160"/>
              <a:ext cx="3581400" cy="2753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81340108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5594762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125827405"/>
                        </a:ext>
                      </a:extLst>
                    </a:gridCol>
                  </a:tblGrid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1111" r="-74653" b="-4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1111" r="-939" b="-4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647970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9753091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2087805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0370903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97941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723183"/>
                  </p:ext>
                </p:extLst>
              </p:nvPr>
            </p:nvGraphicFramePr>
            <p:xfrm>
              <a:off x="5434340" y="2903163"/>
              <a:ext cx="5773589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076">
                      <a:extLst>
                        <a:ext uri="{9D8B030D-6E8A-4147-A177-3AD203B41FA5}">
                          <a16:colId xmlns:a16="http://schemas.microsoft.com/office/drawing/2014/main" val="3128155166"/>
                        </a:ext>
                      </a:extLst>
                    </a:gridCol>
                    <a:gridCol w="1830513">
                      <a:extLst>
                        <a:ext uri="{9D8B030D-6E8A-4147-A177-3AD203B41FA5}">
                          <a16:colId xmlns:a16="http://schemas.microsoft.com/office/drawing/2014/main" val="16240353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1=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(13×5)∙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(5×89)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𝟓𝟕𝟖𝟓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5092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(13×89)</m:t>
                              </m:r>
                            </m:oMath>
                          </a14:m>
                          <a:endParaRPr 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0355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2=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1(13×89) . 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(89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×3)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𝟑𝟒𝟕𝟏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62376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 (13×3)</m:t>
                              </m:r>
                            </m:oMath>
                          </a14:m>
                          <a:endParaRPr 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06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3=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2(13×3) . 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(3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×34)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𝟑𝟒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𝟏𝟑𝟐𝟔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95294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 (13×34)</m:t>
                              </m:r>
                            </m:oMath>
                          </a14:m>
                          <a:endParaRPr 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5976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723183"/>
                  </p:ext>
                </p:extLst>
              </p:nvPr>
            </p:nvGraphicFramePr>
            <p:xfrm>
              <a:off x="5434340" y="2903163"/>
              <a:ext cx="5773589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076">
                      <a:extLst>
                        <a:ext uri="{9D8B030D-6E8A-4147-A177-3AD203B41FA5}">
                          <a16:colId xmlns:a16="http://schemas.microsoft.com/office/drawing/2014/main" val="3128155166"/>
                        </a:ext>
                      </a:extLst>
                    </a:gridCol>
                    <a:gridCol w="1830513">
                      <a:extLst>
                        <a:ext uri="{9D8B030D-6E8A-4147-A177-3AD203B41FA5}">
                          <a16:colId xmlns:a16="http://schemas.microsoft.com/office/drawing/2014/main" val="16240353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333" r="-46832" b="-51866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667" r="-664" b="-20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95092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01333" r="-46832" b="-418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0355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98684" r="-46832" b="-31315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100000" r="-664" b="-107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2376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302667" r="-46832" b="-217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06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402667" r="-46832" b="-117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201333" r="-664" b="-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5294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502667" r="-46832" b="-17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597666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1998617" y="2613155"/>
            <a:ext cx="6217920" cy="390454"/>
            <a:chOff x="2272937" y="2613155"/>
            <a:chExt cx="4985655" cy="390454"/>
          </a:xfrm>
        </p:grpSpPr>
        <p:cxnSp>
          <p:nvCxnSpPr>
            <p:cNvPr id="14" name="Elbow Connector 13"/>
            <p:cNvCxnSpPr/>
            <p:nvPr/>
          </p:nvCxnSpPr>
          <p:spPr>
            <a:xfrm flipV="1">
              <a:off x="2272937" y="2613155"/>
              <a:ext cx="4985655" cy="390454"/>
            </a:xfrm>
            <a:prstGeom prst="bentConnector3">
              <a:avLst>
                <a:gd name="adj1" fmla="val 5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7258592" y="2613155"/>
              <a:ext cx="0" cy="274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387838" y="5667101"/>
                <a:ext cx="1807028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10582</m:t>
                      </m:r>
                    </m:oMath>
                  </m:oMathPara>
                </a14:m>
                <a:endParaRPr lang="en-US" sz="2800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38" y="5667101"/>
                <a:ext cx="1807028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1802674" y="3017520"/>
            <a:ext cx="418011" cy="32657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23366" y="2922094"/>
            <a:ext cx="2103120" cy="5029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63687" y="2935740"/>
            <a:ext cx="3200400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34031" y="3002066"/>
            <a:ext cx="1518936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85329" y="3443251"/>
            <a:ext cx="301752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527273" y="3849722"/>
            <a:ext cx="3566160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534030" y="3895021"/>
            <a:ext cx="146304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21489" y="4349090"/>
            <a:ext cx="2928771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40188" y="4793428"/>
            <a:ext cx="3383280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563031" y="4825234"/>
            <a:ext cx="146304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921489" y="5241479"/>
            <a:ext cx="3061146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61564" y="3361765"/>
            <a:ext cx="82296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748119" y="3000100"/>
            <a:ext cx="1134414" cy="36576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3238497" y="3002775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93777" y="3375212"/>
            <a:ext cx="5714999" cy="2554941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125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4" presetClass="entr" presetSubtype="1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9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95" presetID="22" presetClass="entr" presetSubtype="4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99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3" grpId="1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75208" y="1038687"/>
                <a:ext cx="11653267" cy="541608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Now, we want to calculate </a:t>
                </a:r>
                <a:r>
                  <a:rPr lang="en-US" sz="2000" b="1" dirty="0"/>
                  <a:t>the product of more than two matrices</a:t>
                </a:r>
                <a:r>
                  <a:rPr lang="en-US" sz="2000" dirty="0"/>
                  <a:t>. Matrix multiplication is </a:t>
                </a:r>
                <a:r>
                  <a:rPr lang="en-US" sz="2000" b="1" dirty="0"/>
                  <a:t>associative</a:t>
                </a:r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product of </a:t>
                </a:r>
                <a:r>
                  <a:rPr lang="en-US" sz="2000" dirty="0">
                    <a:solidFill>
                      <a:srgbClr val="AD1457"/>
                    </a:solidFill>
                  </a:rPr>
                  <a:t>four matrices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(13×5), 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(5×89), 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(89×3), 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(3×34)</m:t>
                    </m:r>
                  </m:oMath>
                </a14:m>
                <a:r>
                  <a:rPr lang="en-US" sz="2000" dirty="0"/>
                  <a:t> can be fully parenthesized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distinct ways.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75208" y="1038687"/>
                <a:ext cx="11653267" cy="5416088"/>
              </a:xfrm>
              <a:blipFill>
                <a:blip r:embed="rId2"/>
                <a:stretch>
                  <a:fillRect t="-1912" r="-6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820777" y="2903160"/>
              <a:ext cx="3581400" cy="2753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81340108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5594762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125827405"/>
                        </a:ext>
                      </a:extLst>
                    </a:gridCol>
                  </a:tblGrid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((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10582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5647970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𝐶𝐷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54201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9753091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𝐵𝐶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2856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2087805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((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𝐵𝐶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4055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0370903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𝐶𝐷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26418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9794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820777" y="2903160"/>
              <a:ext cx="3581400" cy="2753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81340108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5594762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125827405"/>
                        </a:ext>
                      </a:extLst>
                    </a:gridCol>
                  </a:tblGrid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1111" r="-74653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1111" r="-939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647970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100000" r="-74653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100000" r="-939" b="-3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753091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202222" r="-74653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202222" r="-939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2087805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298901" r="-74653" b="-116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298901" r="-939" b="-116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0370903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403333" r="-74653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403333" r="-939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97941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8804810"/>
                  </p:ext>
                </p:extLst>
              </p:nvPr>
            </p:nvGraphicFramePr>
            <p:xfrm>
              <a:off x="5434340" y="2903163"/>
              <a:ext cx="5773589" cy="30006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076">
                      <a:extLst>
                        <a:ext uri="{9D8B030D-6E8A-4147-A177-3AD203B41FA5}">
                          <a16:colId xmlns:a16="http://schemas.microsoft.com/office/drawing/2014/main" val="3128155166"/>
                        </a:ext>
                      </a:extLst>
                    </a:gridCol>
                    <a:gridCol w="1830513">
                      <a:extLst>
                        <a:ext uri="{9D8B030D-6E8A-4147-A177-3AD203B41FA5}">
                          <a16:colId xmlns:a16="http://schemas.microsoft.com/office/drawing/2014/main" val="16240353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1=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(13×5)∙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(5×89)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𝟓𝟕𝟖𝟓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5092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(13×89)</m:t>
                              </m:r>
                            </m:oMath>
                          </a14:m>
                          <a:endParaRPr 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0355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2=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89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) . 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(3×34)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𝟑𝟒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𝟗𝟎𝟕𝟖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62376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 (89×34)</m:t>
                              </m:r>
                            </m:oMath>
                          </a14:m>
                          <a:endParaRPr 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06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3=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(13×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89</m:t>
                                </m:r>
                                <m:r>
                                  <a:rPr lang="en-US" sz="20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) . 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2(89×34)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𝟑𝟒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𝟑𝟗𝟑𝟑𝟖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95294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 (13×34)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5976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8804810"/>
                  </p:ext>
                </p:extLst>
              </p:nvPr>
            </p:nvGraphicFramePr>
            <p:xfrm>
              <a:off x="5434340" y="2903163"/>
              <a:ext cx="5773589" cy="30006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076">
                      <a:extLst>
                        <a:ext uri="{9D8B030D-6E8A-4147-A177-3AD203B41FA5}">
                          <a16:colId xmlns:a16="http://schemas.microsoft.com/office/drawing/2014/main" val="3128155166"/>
                        </a:ext>
                      </a:extLst>
                    </a:gridCol>
                    <a:gridCol w="1830513">
                      <a:extLst>
                        <a:ext uri="{9D8B030D-6E8A-4147-A177-3AD203B41FA5}">
                          <a16:colId xmlns:a16="http://schemas.microsoft.com/office/drawing/2014/main" val="16240353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333" r="-46832" b="-56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667" r="-664" b="-2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95092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01333" r="-46832" b="-46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0355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201333" r="-46832" b="-36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100667" r="-664" b="-1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2376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301333" r="-46832" b="-26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06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396053" r="-46832" b="-15657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155959" r="-664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529425"/>
                      </a:ext>
                    </a:extLst>
                  </a:tr>
                  <a:tr h="714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322222" r="-46832" b="-170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5976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400901" y="5941692"/>
                <a:ext cx="1807028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54201</m:t>
                      </m:r>
                    </m:oMath>
                  </m:oMathPara>
                </a14:m>
                <a:endParaRPr lang="en-US" sz="2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901" y="5941692"/>
                <a:ext cx="1807028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1698170" y="3566165"/>
            <a:ext cx="418011" cy="32657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4989" y="3470734"/>
            <a:ext cx="2103120" cy="521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17871" y="3949594"/>
            <a:ext cx="11887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348626" y="3561803"/>
            <a:ext cx="420624" cy="329184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3275381" y="3525289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4232366" y="3879669"/>
            <a:ext cx="5462050" cy="2254801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02876" y="2948802"/>
            <a:ext cx="3200400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533544" y="3015128"/>
            <a:ext cx="1531715" cy="64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24518" y="3456313"/>
            <a:ext cx="301752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60274" y="3862784"/>
            <a:ext cx="3672348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573219" y="3908083"/>
            <a:ext cx="146304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878286" y="4349089"/>
            <a:ext cx="299810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516182" y="4780364"/>
            <a:ext cx="3627817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533544" y="4864064"/>
            <a:ext cx="1570494" cy="9552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880892" y="5332184"/>
            <a:ext cx="3061146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Elbow Connector 9"/>
          <p:cNvCxnSpPr>
            <a:endCxn id="12" idx="0"/>
          </p:cNvCxnSpPr>
          <p:nvPr/>
        </p:nvCxnSpPr>
        <p:spPr>
          <a:xfrm flipV="1">
            <a:off x="2057400" y="2903163"/>
            <a:ext cx="6263734" cy="593073"/>
          </a:xfrm>
          <a:prstGeom prst="bentConnector4">
            <a:avLst>
              <a:gd name="adj1" fmla="val 26956"/>
              <a:gd name="adj2" fmla="val 1385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5950" y="4028083"/>
            <a:ext cx="2103120" cy="521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3244902" y="4082638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14659" y="4572369"/>
            <a:ext cx="2103120" cy="521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flipH="1">
            <a:off x="3253611" y="4626924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75470" y="5121009"/>
            <a:ext cx="2103120" cy="521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 flipH="1">
            <a:off x="3214422" y="5175564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114741" y="3444985"/>
            <a:ext cx="1280160" cy="548640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107459" y="4016542"/>
            <a:ext cx="1298448" cy="548640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7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81" presetID="22" presetClass="entr" presetSubtype="4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8" grpId="1" animBg="1"/>
      <p:bldP spid="19" grpId="0" animBg="1"/>
      <p:bldP spid="33" grpId="0" animBg="1"/>
      <p:bldP spid="33" grpId="1" animBg="1"/>
      <p:bldP spid="34" grpId="0" animBg="1"/>
      <p:bldP spid="29" grpId="0" animBg="1"/>
      <p:bldP spid="31" grpId="0" animBg="1"/>
      <p:bldP spid="32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621425"/>
            <a:ext cx="6096000" cy="6072327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A box contains 4 stones worth $1400, $3000, $4200 and $7100. They weigh 20, 50, 60 and 100 grams respectively.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Your bag can only hold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110 grams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But, the optimal choice would be to select the two stones worth </a:t>
            </a:r>
            <a:r>
              <a:rPr lang="en-US" sz="2400" dirty="0">
                <a:solidFill>
                  <a:schemeClr val="accent5"/>
                </a:solidFill>
              </a:rPr>
              <a:t>$3000 and $4200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Their combined weight is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110 grams</a:t>
            </a:r>
            <a:r>
              <a:rPr lang="en-US" sz="2400" dirty="0">
                <a:solidFill>
                  <a:schemeClr val="bg1"/>
                </a:solidFill>
              </a:rPr>
              <a:t>, which means they will fit into your bag and you will get a profit of </a:t>
            </a:r>
            <a:r>
              <a:rPr lang="en-US" sz="2400" b="1" dirty="0">
                <a:solidFill>
                  <a:schemeClr val="accent5"/>
                </a:solidFill>
              </a:rPr>
              <a:t>$7200.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If there are 100 stones, how to efficiently find the optimal answer? 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6080"/>
            <a:ext cx="6096000" cy="658835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15036"/>
            <a:ext cx="2785909" cy="389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00948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48575" y="1056443"/>
                <a:ext cx="11679900" cy="5398332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400" dirty="0"/>
                  <a:t>Matrix table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400" dirty="0"/>
                  <a:t>stores the </a:t>
                </a:r>
                <a:r>
                  <a:rPr lang="en-US" sz="2400" b="1" dirty="0"/>
                  <a:t>cost of multiplications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8575" y="1056443"/>
                <a:ext cx="11679900" cy="5398332"/>
              </a:xfrm>
              <a:blipFill>
                <a:blip r:embed="rId2"/>
                <a:stretch>
                  <a:fillRect t="-22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3412" y="1615953"/>
                <a:ext cx="10609729" cy="37494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>
                    <a:solidFill>
                      <a:schemeClr val="tx1"/>
                    </a:solidFill>
                  </a:rPr>
                  <a:t>To generate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use following steps:</a:t>
                </a: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>
                    <a:solidFill>
                      <a:schemeClr val="tx1"/>
                    </a:solidFill>
                  </a:rPr>
                  <a:t>Step-1: 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>
                  <a:solidFill>
                    <a:schemeClr val="tx1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>
                    <a:solidFill>
                      <a:schemeClr val="tx1"/>
                    </a:solidFill>
                  </a:rPr>
                  <a:t>Step-2: 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baseline="-25000">
                  <a:solidFill>
                    <a:schemeClr val="tx1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>
                    <a:solidFill>
                      <a:schemeClr val="tx1"/>
                    </a:solidFill>
                  </a:rPr>
                  <a:t>Step-3: 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then </a:t>
                </a: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>
                  <a:solidFill>
                    <a:schemeClr val="tx1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>
                  <a:solidFill>
                    <a:schemeClr val="tx1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2" y="1615953"/>
                <a:ext cx="10609729" cy="3749423"/>
              </a:xfrm>
              <a:prstGeom prst="rect">
                <a:avLst/>
              </a:prstGeom>
              <a:blipFill>
                <a:blip r:embed="rId3"/>
                <a:stretch>
                  <a:fillRect l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81722" y="3887353"/>
            <a:ext cx="9875520" cy="1168740"/>
            <a:chOff x="1062317" y="3282236"/>
            <a:chExt cx="9875520" cy="1168740"/>
          </a:xfrm>
        </p:grpSpPr>
        <p:sp>
          <p:nvSpPr>
            <p:cNvPr id="5" name="Rectangle 4"/>
            <p:cNvSpPr/>
            <p:nvPr/>
          </p:nvSpPr>
          <p:spPr>
            <a:xfrm>
              <a:off x="1062317" y="3282236"/>
              <a:ext cx="9875520" cy="11687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00050" lvl="1" indent="0">
                <a:buNone/>
              </a:pPr>
              <a:endParaRPr lang="en-US" sz="24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222337" y="3455126"/>
                  <a:ext cx="9509760" cy="8229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indent="-5715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err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]= 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err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]+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𝒘𝒊𝒕𝒉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err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lang="en-US" sz="2400" b="1">
                    <a:solidFill>
                      <a:srgbClr val="AD1457"/>
                    </a:solidFill>
                  </a:endParaRPr>
                </a:p>
              </p:txBody>
            </p:sp>
          </mc:Choice>
  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337" y="3455126"/>
                  <a:ext cx="9509760" cy="822960"/>
                </a:xfrm>
                <a:prstGeom prst="rect">
                  <a:avLst/>
                </a:prstGeom>
                <a:blipFill>
                  <a:blip r:embed="rId4"/>
                  <a:stretch>
                    <a:fillRect l="-128" r="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94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28228" cy="711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13064" y="1017686"/>
                <a:ext cx="11715411" cy="543708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Here dimensions are,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There would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4 </m:t>
                    </m:r>
                  </m:oMath>
                </a14:m>
                <a:r>
                  <a:rPr lang="en-US" sz="2400" dirty="0"/>
                  <a:t>matrices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(5×4</m:t>
                    </m:r>
                  </m:oMath>
                </a14:m>
                <a:r>
                  <a:rPr lang="en-US" sz="2400" dirty="0"/>
                  <a:t>),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(4×6),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(6×2)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(2×7).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13064" y="1017686"/>
                <a:ext cx="11715411" cy="5437089"/>
              </a:xfrm>
              <a:blipFill>
                <a:blip r:embed="rId2"/>
                <a:stretch>
                  <a:fillRect t="-23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63212"/>
              </p:ext>
            </p:extLst>
          </p:nvPr>
        </p:nvGraphicFramePr>
        <p:xfrm>
          <a:off x="2873187" y="3922058"/>
          <a:ext cx="4734210" cy="24288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68586" y="4455458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06786" y="4945995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97386" y="5446058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87986" y="5882005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842507" y="1374690"/>
            <a:ext cx="18288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96406" y="1444787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64074" y="1374690"/>
            <a:ext cx="18288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7186" y="1571077"/>
            <a:ext cx="12192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09028" y="1566315"/>
            <a:ext cx="1219200" cy="365760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48532" y="1580802"/>
            <a:ext cx="121920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86613" y="1588087"/>
            <a:ext cx="1219200" cy="3657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780228" y="1444787"/>
            <a:ext cx="182880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183341" y="2017059"/>
            <a:ext cx="10192871" cy="15402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 algn="ctr"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67436" y="2187027"/>
                <a:ext cx="92246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0" algn="ctr">
                  <a:buNone/>
                </a:pPr>
                <a:r>
                  <a:rPr lang="en-US" sz="2400">
                    <a:solidFill>
                      <a:srgbClr val="AD1457"/>
                    </a:solidFill>
                  </a:rPr>
                  <a:t>Step-1: if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rgbClr val="AD1457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>
                  <a:solidFill>
                    <a:srgbClr val="AD1457"/>
                  </a:solidFill>
                </a:endParaRPr>
              </a:p>
              <a:p>
                <a:pPr marL="0" lvl="1" indent="0" algn="ctr">
                  <a:buNone/>
                </a:pPr>
                <a:endParaRPr lang="en-US" sz="2400"/>
              </a:p>
              <a:p>
                <a:pPr marL="0" lvl="1" indent="0" algn="ctr">
                  <a:buNone/>
                </a:pPr>
                <a:r>
                  <a:rPr lang="en-US" sz="2400"/>
                  <a:t>So,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[1][1] =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[2][2] =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[3][3] =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[4][4] = 0</m:t>
                    </m:r>
                  </m:oMath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36" y="2187027"/>
                <a:ext cx="9224681" cy="1200329"/>
              </a:xfrm>
              <a:prstGeom prst="rect">
                <a:avLst/>
              </a:prstGeom>
              <a:blipFill>
                <a:blip r:embed="rId3"/>
                <a:stretch>
                  <a:fillRect t="-35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184678" y="2175868"/>
                <a:ext cx="66435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rgbClr val="AD1457"/>
                    </a:solidFill>
                  </a:rPr>
                  <a:t>Step-2: if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rgbClr val="AD1457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78" y="2175868"/>
                <a:ext cx="6643550" cy="461665"/>
              </a:xfrm>
              <a:prstGeom prst="rect">
                <a:avLst/>
              </a:prstGeom>
              <a:blipFill>
                <a:blip r:embed="rId4"/>
                <a:stretch>
                  <a:fillRect l="-1376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noFill/>
              <a:ln w="19050"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[1][2] =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 5 ∗ 4 ∗ 6 = 120 </m:t>
                      </m:r>
                    </m:oMath>
                  </m:oMathPara>
                </a14:m>
                <a:endParaRPr lang="en-US" sz="2400">
                  <a:solidFill>
                    <a:srgbClr val="0066FF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blipFill>
                <a:blip r:embed="rId5"/>
                <a:stretch>
                  <a:fillRect l="-293" b="-6452"/>
                </a:stretch>
              </a:blipFill>
              <a:ln w="19050"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970932" y="4455459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74979" y="4959382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89379" y="5470982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noFill/>
              <a:ln w="19050"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[2][3] =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>
                  <a:solidFill>
                    <a:srgbClr val="0066FF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  <a:ln w="19050"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noFill/>
              <a:ln w="19050"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[3][4] =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0" i="1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blipFill>
                <a:blip r:embed="rId7"/>
                <a:stretch>
                  <a:fillRect b="-7527"/>
                </a:stretch>
              </a:blipFill>
              <a:ln w="19050"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0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1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3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8" grpId="0"/>
      <p:bldP spid="18" grpId="1"/>
      <p:bldP spid="19" grpId="0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13395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86431" y="990600"/>
                <a:ext cx="11742044" cy="54641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Here dimensions are, </a:t>
                </a:r>
              </a:p>
              <a:p>
                <a:pPr lvl="1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86431" y="990600"/>
                <a:ext cx="11742044" cy="5464175"/>
              </a:xfrm>
              <a:blipFill>
                <a:blip r:embed="rId2"/>
                <a:stretch>
                  <a:fillRect t="-1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indent="-57150"/>
                <a:r>
                  <a:rPr lang="en-US" sz="2200" b="1" i="0">
                    <a:solidFill>
                      <a:srgbClr val="AD1457"/>
                    </a:solidFill>
                    <a:latin typeface="+mj-lt"/>
                  </a:rPr>
                  <a:t>step 3: </a:t>
                </a:r>
                <a:endParaRPr lang="en-US" sz="22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err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2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blipFill>
                <a:blip r:embed="rId3"/>
                <a:stretch>
                  <a:fillRect l="-1228" t="-1619" b="-40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  </m:t>
                      </m:r>
                    </m:oMath>
                  </m:oMathPara>
                </a14:m>
                <a:endParaRPr lang="en-US" sz="22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[1][1]+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[2][3]+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0+48+5∗4∗2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𝟖𝟖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[1][2]+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[3][3]+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=120+0+5∗6∗2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𝟏𝟖𝟎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4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889069" y="2477425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2131" y="4146287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813395" y="3807823"/>
            <a:ext cx="457200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799512"/>
              </p:ext>
            </p:extLst>
          </p:nvPr>
        </p:nvGraphicFramePr>
        <p:xfrm>
          <a:off x="721658" y="3397623"/>
          <a:ext cx="4734210" cy="24288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33803" y="3944471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9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27581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07054" y="914400"/>
                <a:ext cx="11621421" cy="5540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Here dimensions are, </a:t>
                </a:r>
              </a:p>
              <a:p>
                <a:pPr lvl="1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07054" y="914400"/>
                <a:ext cx="11621421" cy="5540375"/>
              </a:xfrm>
              <a:blipFill>
                <a:blip r:embed="rId2"/>
                <a:stretch>
                  <a:fillRect t="-22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indent="-57150"/>
                <a:r>
                  <a:rPr lang="en-US" sz="2200" b="1" i="0">
                    <a:solidFill>
                      <a:srgbClr val="AD1457"/>
                    </a:solidFill>
                    <a:latin typeface="+mj-lt"/>
                  </a:rPr>
                  <a:t>step 3: </a:t>
                </a:r>
                <a:endParaRPr lang="en-US" sz="22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err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2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blipFill>
                <a:blip r:embed="rId3"/>
                <a:stretch>
                  <a:fillRect l="-1228" t="-1619" b="-40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sz="22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b="1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[2][2]+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[3][4]+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𝟐𝟓𝟐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200" b="1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[2][3]+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[4][4]+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+0+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𝟏𝟎𝟒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4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889069" y="2477425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2131" y="4146287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761143" y="5466806"/>
            <a:ext cx="548640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37946"/>
              </p:ext>
            </p:extLst>
          </p:nvPr>
        </p:nvGraphicFramePr>
        <p:xfrm>
          <a:off x="721658" y="3397623"/>
          <a:ext cx="4734210" cy="24288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13518" y="4427796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21942" y="990600"/>
                <a:ext cx="11706533" cy="54641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Here dimensions are, </a:t>
                </a:r>
              </a:p>
              <a:p>
                <a:pPr lvl="1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21942" y="990600"/>
                <a:ext cx="11706533" cy="5464175"/>
              </a:xfrm>
              <a:blipFill>
                <a:blip r:embed="rId2"/>
                <a:stretch>
                  <a:fillRect t="-1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indent="-57150"/>
                <a:r>
                  <a:rPr lang="en-US" sz="2200" b="1" i="0">
                    <a:solidFill>
                      <a:srgbClr val="AD1457"/>
                    </a:solidFill>
                    <a:latin typeface="+mj-lt"/>
                  </a:rPr>
                  <a:t>step 3: </a:t>
                </a:r>
                <a:endParaRPr lang="en-US" sz="22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err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22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2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blipFill>
                <a:blip r:embed="rId3"/>
                <a:stretch>
                  <a:fillRect l="-1228" t="-1619" b="-40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sz="22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[1][1]+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0+104+5∗4∗7 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𝟐𝟒𝟒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b="1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[1][2]+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[3][4]+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120+84+5∗6∗7  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𝟒𝟏𝟒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200" b="1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[4][4]+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88+0+5∗2∗7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𝟏𝟓𝟖</m:t>
                      </m:r>
                    </m:oMath>
                  </m:oMathPara>
                </a14:m>
                <a:endParaRPr lang="en-US" sz="22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4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923903" y="2150855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23903" y="3493146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936799" y="5806442"/>
            <a:ext cx="548640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22572"/>
              </p:ext>
            </p:extLst>
          </p:nvPr>
        </p:nvGraphicFramePr>
        <p:xfrm>
          <a:off x="721658" y="3397623"/>
          <a:ext cx="4734210" cy="24288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13518" y="3931407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23903" y="4808141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18248" y="3898976"/>
            <a:ext cx="941832" cy="475488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89F9AB-C66F-34F3-C887-0C70666D7B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827581" cy="711200"/>
          </a:xfrm>
          <a:prstGeom prst="rect">
            <a:avLst/>
          </a:prstGeom>
        </p:spPr>
        <p:txBody>
          <a:bodyPr tIns="91440" bIns="91440" anchor="b">
            <a:normAutofit fontScale="90000"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 using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353814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7" presetID="22" presetClass="entr" presetSubtype="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8676" y="990600"/>
            <a:ext cx="11759799" cy="5464175"/>
          </a:xfrm>
        </p:spPr>
        <p:txBody>
          <a:bodyPr>
            <a:normAutofit/>
          </a:bodyPr>
          <a:lstStyle/>
          <a:p>
            <a:r>
              <a:rPr lang="en-US" sz="2000" dirty="0"/>
              <a:t>How to parenthesize matrices? </a:t>
            </a:r>
          </a:p>
          <a:p>
            <a:pPr marL="457200" lvl="1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sz="22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[1][1]+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0+104+5∗4∗7 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𝟐𝟒𝟒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b="1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[1][2]+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[3][4]+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120+84+5∗6∗7  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𝟒𝟏𝟒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200" b="1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[4][4]+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88+0+5∗2∗7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𝟏𝟓𝟖</m:t>
                      </m:r>
                    </m:oMath>
                  </m:oMathPara>
                </a14:m>
                <a:endParaRPr lang="en-US" sz="22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2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21658" y="3397623"/>
          <a:ext cx="4734210" cy="24288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1325879" y="1338943"/>
            <a:ext cx="2837747" cy="711926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   B    C    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921136" y="4803526"/>
            <a:ext cx="4900750" cy="137160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1489166" y="1365069"/>
            <a:ext cx="1810319" cy="685800"/>
          </a:xfrm>
          <a:prstGeom prst="bracketPair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18248" y="3885529"/>
            <a:ext cx="941832" cy="475488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A15F4B-0E86-8895-B0CF-885666BF59A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827581" cy="711200"/>
          </a:xfrm>
          <a:prstGeom prst="rect">
            <a:avLst/>
          </a:prstGeom>
        </p:spPr>
        <p:txBody>
          <a:bodyPr tIns="91440" bIns="91440" anchor="b">
            <a:normAutofit fontScale="90000"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 using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69621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845336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 using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0819" y="990600"/>
            <a:ext cx="11697656" cy="5464175"/>
          </a:xfrm>
        </p:spPr>
        <p:txBody>
          <a:bodyPr>
            <a:normAutofit/>
          </a:bodyPr>
          <a:lstStyle/>
          <a:p>
            <a:r>
              <a:rPr lang="en-US" sz="2400" dirty="0"/>
              <a:t>How to parenthesize matrices? 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  </m:t>
                      </m:r>
                    </m:oMath>
                  </m:oMathPara>
                </a14:m>
                <a:endParaRPr lang="en-US" sz="22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[1][1]+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[2][3]+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0+48+5∗4∗2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2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𝟖𝟖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[1][3]=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[1][2]+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[3][3]+</m:t>
                      </m:r>
                      <m:r>
                        <a:rPr lang="en-US" sz="22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=120+0+5∗6∗2</m:t>
                      </m:r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𝟏𝟖𝟎</m:t>
                      </m:r>
                    </m:oMath>
                  </m:oMathPara>
                </a14:m>
                <a:endParaRPr lang="en-US" sz="22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2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456863"/>
              </p:ext>
            </p:extLst>
          </p:nvPr>
        </p:nvGraphicFramePr>
        <p:xfrm>
          <a:off x="721658" y="3397623"/>
          <a:ext cx="4734210" cy="24288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8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25879" y="1338943"/>
            <a:ext cx="2855503" cy="711926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   B   C      D</a:t>
            </a:r>
          </a:p>
        </p:txBody>
      </p:sp>
      <p:sp>
        <p:nvSpPr>
          <p:cNvPr id="12" name="Double Bracket 11"/>
          <p:cNvSpPr/>
          <p:nvPr/>
        </p:nvSpPr>
        <p:spPr>
          <a:xfrm>
            <a:off x="1489166" y="1365069"/>
            <a:ext cx="1810319" cy="685800"/>
          </a:xfrm>
          <a:prstGeom prst="bracketPair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921136" y="2478338"/>
            <a:ext cx="4900750" cy="167565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ket 13"/>
          <p:cNvSpPr/>
          <p:nvPr/>
        </p:nvSpPr>
        <p:spPr>
          <a:xfrm>
            <a:off x="1920240" y="1338943"/>
            <a:ext cx="1140163" cy="685800"/>
          </a:xfrm>
          <a:prstGeom prst="bracketPair">
            <a:avLst/>
          </a:prstGeom>
          <a:noFill/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18248" y="3885529"/>
            <a:ext cx="941832" cy="475488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2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783192" cy="7112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33165" y="967666"/>
                <a:ext cx="11795310" cy="548710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Here dimensions are,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There would be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4 </m:t>
                    </m:r>
                  </m:oMath>
                </a14:m>
                <a:r>
                  <a:rPr lang="en-US" sz="2000" dirty="0"/>
                  <a:t>matrices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(5×4</m:t>
                    </m:r>
                  </m:oMath>
                </a14:m>
                <a:r>
                  <a:rPr lang="en-US" sz="2000" dirty="0"/>
                  <a:t>),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(4×6),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(6×2)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(2×7). 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33165" y="967666"/>
                <a:ext cx="11795310" cy="5487109"/>
              </a:xfrm>
              <a:blipFill>
                <a:blip r:embed="rId2"/>
                <a:stretch>
                  <a:fillRect t="-1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4800600" y="2005149"/>
            <a:ext cx="2834196" cy="711926"/>
            <a:chOff x="4800600" y="2005149"/>
            <a:chExt cx="2834196" cy="711926"/>
          </a:xfrm>
        </p:grpSpPr>
        <p:sp>
          <p:nvSpPr>
            <p:cNvPr id="4" name="Rounded Rectangle 3"/>
            <p:cNvSpPr/>
            <p:nvPr/>
          </p:nvSpPr>
          <p:spPr>
            <a:xfrm>
              <a:off x="4800600" y="2005149"/>
              <a:ext cx="2834196" cy="711926"/>
            </a:xfrm>
            <a:prstGeom prst="roundRect">
              <a:avLst/>
            </a:prstGeom>
            <a:noFill/>
            <a:ln w="2857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</a:rPr>
                <a:t>A   B   C      D</a:t>
              </a:r>
            </a:p>
          </p:txBody>
        </p:sp>
        <p:sp>
          <p:nvSpPr>
            <p:cNvPr id="5" name="Double Bracket 4"/>
            <p:cNvSpPr/>
            <p:nvPr/>
          </p:nvSpPr>
          <p:spPr>
            <a:xfrm>
              <a:off x="4963886" y="2031275"/>
              <a:ext cx="1810319" cy="685800"/>
            </a:xfrm>
            <a:prstGeom prst="bracketPair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uble Bracket 5"/>
            <p:cNvSpPr/>
            <p:nvPr/>
          </p:nvSpPr>
          <p:spPr>
            <a:xfrm>
              <a:off x="5394960" y="2005149"/>
              <a:ext cx="1140163" cy="685800"/>
            </a:xfrm>
            <a:prstGeom prst="bracketPair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326586"/>
                  </p:ext>
                </p:extLst>
              </p:nvPr>
            </p:nvGraphicFramePr>
            <p:xfrm>
              <a:off x="3245694" y="3184705"/>
              <a:ext cx="5992436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0706">
                      <a:extLst>
                        <a:ext uri="{9D8B030D-6E8A-4147-A177-3AD203B41FA5}">
                          <a16:colId xmlns:a16="http://schemas.microsoft.com/office/drawing/2014/main" val="2588554404"/>
                        </a:ext>
                      </a:extLst>
                    </a:gridCol>
                    <a:gridCol w="3751730">
                      <a:extLst>
                        <a:ext uri="{9D8B030D-6E8A-4147-A177-3AD203B41FA5}">
                          <a16:colId xmlns:a16="http://schemas.microsoft.com/office/drawing/2014/main" val="41638508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𝟒𝟖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6545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𝟒𝟎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2183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437964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326586"/>
                  </p:ext>
                </p:extLst>
              </p:nvPr>
            </p:nvGraphicFramePr>
            <p:xfrm>
              <a:off x="3245694" y="3184705"/>
              <a:ext cx="5992436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0706">
                      <a:extLst>
                        <a:ext uri="{9D8B030D-6E8A-4147-A177-3AD203B41FA5}">
                          <a16:colId xmlns:a16="http://schemas.microsoft.com/office/drawing/2014/main" val="2588554404"/>
                        </a:ext>
                      </a:extLst>
                    </a:gridCol>
                    <a:gridCol w="3751730">
                      <a:extLst>
                        <a:ext uri="{9D8B030D-6E8A-4147-A177-3AD203B41FA5}">
                          <a16:colId xmlns:a16="http://schemas.microsoft.com/office/drawing/2014/main" val="416385083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2" t="-1176" r="-167935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03" t="-1176" r="-325" b="-2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54501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2" t="-100000" r="-167935" b="-1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03" t="-100000" r="-325" b="-1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21838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2" t="-202353" r="-167935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03" t="-202353" r="-325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37964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/>
          <p:cNvSpPr/>
          <p:nvPr/>
        </p:nvSpPr>
        <p:spPr>
          <a:xfrm>
            <a:off x="7543800" y="4773706"/>
            <a:ext cx="1532965" cy="63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158</a:t>
            </a:r>
          </a:p>
        </p:txBody>
      </p:sp>
    </p:spTree>
    <p:extLst>
      <p:ext uri="{BB962C8B-B14F-4D97-AF65-F5344CB8AC3E}">
        <p14:creationId xmlns:p14="http://schemas.microsoft.com/office/powerpoint/2010/main" val="412859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125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2460" y="2719110"/>
            <a:ext cx="6707080" cy="14197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Algerian" panose="04020705040A02060702" pitchFamily="82" charset="0"/>
              </a:rPr>
              <a:t>Longest Common Subsequence</a:t>
            </a:r>
          </a:p>
        </p:txBody>
      </p:sp>
    </p:spTree>
    <p:extLst>
      <p:ext uri="{BB962C8B-B14F-4D97-AF65-F5344CB8AC3E}">
        <p14:creationId xmlns:p14="http://schemas.microsoft.com/office/powerpoint/2010/main" val="3620932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63984" y="1003177"/>
                <a:ext cx="11564491" cy="545159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A subsequence is a sequence that appears in the same relative order, </a:t>
                </a:r>
                <a:r>
                  <a:rPr lang="en-US" sz="2800" b="1" dirty="0"/>
                  <a:t>but not necessarily contiguous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Given two sequences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we say that a sequence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800" dirty="0"/>
                  <a:t> is a common subsequence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2800" dirty="0"/>
                  <a:t> is a subsequence of both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dirty="0"/>
                  <a:t>. </a:t>
                </a:r>
              </a:p>
              <a:p>
                <a:r>
                  <a:rPr lang="en-US" sz="2800" dirty="0"/>
                  <a:t>E.g., if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 = &lt;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 &lt;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then     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800" dirty="0"/>
                  <a:t>is a subsequence.</a:t>
                </a:r>
              </a:p>
              <a:p>
                <a:r>
                  <a:rPr lang="en-US" sz="2800" dirty="0"/>
                  <a:t>Use dynamic programming technique to find </a:t>
                </a:r>
                <a:r>
                  <a:rPr lang="en-US" sz="2800" b="1" dirty="0"/>
                  <a:t>the longest common subsequence (LCS).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63984" y="1003177"/>
                <a:ext cx="11564491" cy="5451598"/>
              </a:xfrm>
              <a:blipFill>
                <a:blip r:embed="rId2"/>
                <a:stretch>
                  <a:fillRect t="-2796" r="-3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3485605" y="3809682"/>
            <a:ext cx="274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847648" y="3820882"/>
            <a:ext cx="274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1365" y="3819721"/>
            <a:ext cx="27432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647527" y="3798724"/>
            <a:ext cx="27432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57840" y="3819721"/>
            <a:ext cx="27432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758566" y="3798724"/>
            <a:ext cx="27432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6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The Principle of Optimality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8575" y="1012054"/>
            <a:ext cx="11679900" cy="54427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 dynamic-programming algorithm solves every sub-problem just once and then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saves its answer in a table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It avoids the work of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re-computing the answer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every time the sub problem is encountered.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dynamic programming algorithm obtains the solution using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principle of optimality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0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principle of optimality states that “in an optimal sequence of decisions or choices, each subsequence must also be optimal.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If it is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not possible to apply the principle of optimality 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it is almost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impossible to obtain the solution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using the dynamic programming approach.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694" y="4572000"/>
            <a:ext cx="642461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LCS – Optimal Sub-structure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68676" y="949911"/>
                <a:ext cx="11759799" cy="550486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need to generate table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length of string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length of string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68676" y="949911"/>
                <a:ext cx="11759799" cy="5504864"/>
              </a:xfrm>
              <a:blipFill>
                <a:blip r:embed="rId2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67435" y="1925235"/>
                <a:ext cx="8382000" cy="25660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>
                    <a:solidFill>
                      <a:schemeClr val="tx1"/>
                    </a:solidFill>
                  </a:rPr>
                  <a:t>To generate table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use following steps:</a:t>
                </a: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>
                    <a:solidFill>
                      <a:schemeClr val="tx1"/>
                    </a:solidFill>
                  </a:rPr>
                  <a:t>	Step-1: Make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>
                  <a:solidFill>
                    <a:srgbClr val="AD1457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>
                    <a:solidFill>
                      <a:schemeClr val="tx1"/>
                    </a:solidFill>
                  </a:rPr>
                  <a:t>	Step-2: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>
                  <a:solidFill>
                    <a:srgbClr val="AD1457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>
                    <a:solidFill>
                      <a:schemeClr val="tx1"/>
                    </a:solidFill>
                  </a:rPr>
                  <a:t>	Step-3: else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2400" b="1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>
                    <a:solidFill>
                      <a:srgbClr val="AD145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35" y="1925235"/>
                <a:ext cx="8382000" cy="2566083"/>
              </a:xfrm>
              <a:prstGeom prst="rect">
                <a:avLst/>
              </a:prstGeom>
              <a:blipFill>
                <a:blip r:embed="rId3"/>
                <a:stretch>
                  <a:fillRect l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LCS – Dynamic Programming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7230048"/>
                  </p:ext>
                </p:extLst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7230048"/>
                  </p:ext>
                </p:extLst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952" r="-703604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107" t="-952" r="-597321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02" t="-952" r="-5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802" t="-952" r="-4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802" t="-952" r="-3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6429" t="-952" r="-200000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703" t="-952" r="-101802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703" t="-952" r="-1802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108163" r="-803604" b="-6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208163" r="-803604" b="-5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305051" r="-803604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409184" r="-803604" b="-3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509184" r="-803604" b="-2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603030" r="-803604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710204" r="-803604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3280961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66761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48932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1103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7961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01798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03235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046186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0961" y="2993573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287766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80961" y="4174673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667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48932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31103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79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01798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303235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046186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667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648932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31103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479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01798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03235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046186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9667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648932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331103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479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701798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03235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046186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667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648932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331103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9479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701798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03235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046186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26420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648932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31103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47961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701798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303235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046186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966761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648932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331103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947961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701798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303235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046186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2809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287766" y="5388427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280961" y="59817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446390" y="2881086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795312" y="1672770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021913" y="2434770"/>
            <a:ext cx="27432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21599" y="3025320"/>
            <a:ext cx="27432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3785333" y="289923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351041" y="2867575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5492" y="984430"/>
                <a:ext cx="11580485" cy="54864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  <m:r>
                      <a:rPr lang="en-US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rgbClr val="AD1457"/>
                    </a:solidFill>
                  </a:rPr>
                  <a:t>else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max(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2" y="984430"/>
                <a:ext cx="11580485" cy="548640"/>
              </a:xfrm>
              <a:prstGeom prst="rect">
                <a:avLst/>
              </a:prstGeom>
              <a:blipFill>
                <a:blip r:embed="rId3"/>
                <a:stretch>
                  <a:fillRect t="-1064" b="-117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H="1">
            <a:off x="5038162" y="315322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694584" y="289560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62590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095562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734190" y="288108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5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07 -1.85185E-06 L 0.05365 -0.00023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3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-0.00023 L 0.11107 -1.85185E-06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3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2.96296E-06 L 0.16615 -1.85185E-06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3" presetClass="path" presetSubtype="0" dur="200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1.48148E-06 L 0.22135 0.00185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3" presetClass="path" presetSubtype="0" dur="200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5 0.00185 L 0.27865 -1.85185E-06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3" presetClass="path" presetSubtype="0" dur="200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64 -3.7037E-06 L 0.33268 -1.85185E-06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6" animBg="1"/>
      <p:bldP spid="62" grpId="7" animBg="1"/>
      <p:bldP spid="63" grpId="0" animBg="1"/>
      <p:bldP spid="6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LCS – Dynamic Programming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952" r="-703604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107" t="-952" r="-597321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02" t="-952" r="-5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802" t="-952" r="-4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802" t="-952" r="-3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6429" t="-952" r="-200000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703" t="-952" r="-101802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703" t="-952" r="-1802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108163" r="-803604" b="-6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208163" r="-803604" b="-5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305051" r="-803604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409184" r="-803604" b="-3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509184" r="-803604" b="-2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603030" r="-803604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710204" r="-803604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/>
          <p:cNvSpPr txBox="1"/>
          <p:nvPr/>
        </p:nvSpPr>
        <p:spPr>
          <a:xfrm>
            <a:off x="39667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48932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31103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79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01798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303235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046186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667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648932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31103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479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01798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03235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046186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9667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648932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331103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479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701798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03235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046186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667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648932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331103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9479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701798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03235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046186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26420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648932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31103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47961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701798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303235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046186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446390" y="2881086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795312" y="1672770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008850" y="3035663"/>
            <a:ext cx="27432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34662" y="3600090"/>
            <a:ext cx="27432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3785333" y="289923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351041" y="2867575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39880" y="986245"/>
                <a:ext cx="11500586" cy="54864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  <m:r>
                      <a:rPr lang="en-US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rgbClr val="AD1457"/>
                    </a:solidFill>
                  </a:rPr>
                  <a:t>else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max(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80" y="986245"/>
                <a:ext cx="11500586" cy="548640"/>
              </a:xfrm>
              <a:prstGeom prst="rect">
                <a:avLst/>
              </a:prstGeom>
              <a:blipFill>
                <a:blip r:embed="rId3"/>
                <a:stretch>
                  <a:fillRect l="-264" t="-2128" r="-370" b="-106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H="1">
            <a:off x="5038162" y="315322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694584" y="289560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62590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095562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734190" y="288108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773716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443411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5109031" y="35179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5783945" y="3520441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6349652" y="3491689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027819" y="3733800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715255" y="3713843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5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06 7.40741E-07 L -0.00104 0.09051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07 -1.85185E-06 L 0.05365 -0.00023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-0.00023 L 0.11107 -1.85185E-06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2.96296E-06 L 0.16615 -1.85185E-06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dur="200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1.48148E-06 L 0.22135 0.00185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3" presetClass="path" presetSubtype="0" dur="200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5 0.00185 L 0.27865 -1.85185E-06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3" presetClass="path" presetSubtype="0" dur="200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64 -3.7037E-06 L 0.33268 -1.85185E-06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1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6" animBg="1"/>
      <p:bldP spid="62" grpId="7" animBg="1"/>
      <p:bldP spid="63" grpId="0" animBg="1"/>
      <p:bldP spid="6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LCS – Dynamic Programming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952" r="-703604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107" t="-952" r="-597321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02" t="-952" r="-5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802" t="-952" r="-4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802" t="-952" r="-3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6429" t="-952" r="-200000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703" t="-952" r="-101802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703" t="-952" r="-1802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108163" r="-803604" b="-6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208163" r="-803604" b="-5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305051" r="-803604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409184" r="-803604" b="-3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509184" r="-803604" b="-2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603030" r="-803604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710204" r="-803604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/>
          <p:cNvSpPr txBox="1"/>
          <p:nvPr/>
        </p:nvSpPr>
        <p:spPr>
          <a:xfrm>
            <a:off x="39667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48932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31103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79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01798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303235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046186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667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648932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31103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479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01798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03235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046186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9667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648932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331103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479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701798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03235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046186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667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648932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331103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9479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701798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03235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046186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433327" y="3481973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795312" y="1672770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3763771" y="289923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351041" y="2867575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230820" y="860610"/>
                <a:ext cx="11709646" cy="54864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  <m:r>
                      <a:rPr lang="en-US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rgbClr val="AD1457"/>
                    </a:solidFill>
                  </a:rPr>
                  <a:t>else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max(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0" y="860610"/>
                <a:ext cx="11709646" cy="548640"/>
              </a:xfrm>
              <a:prstGeom prst="rect">
                <a:avLst/>
              </a:prstGeom>
              <a:blipFill>
                <a:blip r:embed="rId3"/>
                <a:stretch>
                  <a:fillRect t="-1064" b="-117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H="1">
            <a:off x="5038162" y="315322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694584" y="289560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62590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095562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734190" y="288108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76377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4427408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510903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578343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6375778" y="347862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040882" y="3733800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715255" y="3713843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763771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427408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997649" y="4043818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663745" y="4362995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6456835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7114909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7804664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3661905" y="4679544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3652182" y="5848928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3755890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4427408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4332432" y="5282389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4427408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5109031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 flipV="1">
            <a:off x="5109031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5109031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783431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5700215" y="526996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783431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6456835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456835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6360887" y="554547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114909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7051088" y="586199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7042711" y="4640354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7700557" y="49856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7702567" y="5256903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7804664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7718648" y="5818448"/>
            <a:ext cx="667706" cy="603504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ur="2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07 7.40741E-07 L -0.00104 0.09051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07 -1.85185E-06 L 0.05365 -0.00023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-0.00023 L 0.11107 -1.85185E-06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2.96296E-06 L 0.16615 -1.85185E-06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dur="200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1.48148E-06 L 0.22135 0.00185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dur="200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5 0.00185 L 0.27865 -1.85185E-06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3" presetClass="path" presetSubtype="0" dur="200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64 -3.7037E-06 L 0.33268 -1.85185E-06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61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502"/>
                            </p:stCondLst>
                            <p:childTnLst>
                              <p:par>
                                <p:cTn id="164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503"/>
                            </p:stCondLst>
                            <p:childTnLst>
                              <p:par>
                                <p:cTn id="167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504"/>
                            </p:stCondLst>
                            <p:childTnLst>
                              <p:par>
                                <p:cTn id="170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505"/>
                            </p:stCondLst>
                            <p:childTnLst>
                              <p:par>
                                <p:cTn id="173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506"/>
                            </p:stCondLst>
                            <p:childTnLst>
                              <p:par>
                                <p:cTn id="176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507"/>
                            </p:stCondLst>
                            <p:childTnLst>
                              <p:par>
                                <p:cTn id="179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508"/>
                            </p:stCondLst>
                            <p:childTnLst>
                              <p:par>
                                <p:cTn id="182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509"/>
                            </p:stCondLst>
                            <p:childTnLst>
                              <p:par>
                                <p:cTn id="185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188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511"/>
                            </p:stCondLst>
                            <p:childTnLst>
                              <p:par>
                                <p:cTn id="191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512"/>
                            </p:stCondLst>
                            <p:childTnLst>
                              <p:par>
                                <p:cTn id="194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513"/>
                            </p:stCondLst>
                            <p:childTnLst>
                              <p:par>
                                <p:cTn id="197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14"/>
                            </p:stCondLst>
                            <p:childTnLst>
                              <p:par>
                                <p:cTn id="200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515"/>
                            </p:stCondLst>
                            <p:childTnLst>
                              <p:par>
                                <p:cTn id="203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516"/>
                            </p:stCondLst>
                            <p:childTnLst>
                              <p:par>
                                <p:cTn id="206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517"/>
                            </p:stCondLst>
                            <p:childTnLst>
                              <p:par>
                                <p:cTn id="209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518"/>
                            </p:stCondLst>
                            <p:childTnLst>
                              <p:par>
                                <p:cTn id="212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519"/>
                            </p:stCondLst>
                            <p:childTnLst>
                              <p:par>
                                <p:cTn id="215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 nodeType="afterGroup">
                            <p:stCondLst>
                              <p:cond delay="520"/>
                            </p:stCondLst>
                            <p:childTnLst>
                              <p:par>
                                <p:cTn id="218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 nodeType="afterGroup">
                            <p:stCondLst>
                              <p:cond delay="521"/>
                            </p:stCondLst>
                            <p:childTnLst>
                              <p:par>
                                <p:cTn id="221" presetID="22" presetClass="entr" presetSubtype="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61" grpId="0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14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LCS – Dynamic Programming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952" r="-703604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107" t="-952" r="-597321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02" t="-952" r="-5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802" t="-952" r="-4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802" t="-952" r="-3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6429" t="-952" r="-200000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703" t="-952" r="-101802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703" t="-952" r="-1802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108163" r="-803604" b="-6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208163" r="-803604" b="-5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305051" r="-803604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409184" r="-803604" b="-3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509184" r="-803604" b="-2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603030" r="-803604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710204" r="-803604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5" name="Straight Arrow Connector 64"/>
          <p:cNvCxnSpPr/>
          <p:nvPr/>
        </p:nvCxnSpPr>
        <p:spPr>
          <a:xfrm flipH="1" flipV="1">
            <a:off x="3763771" y="289923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351041" y="2867575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90617" y="860610"/>
                <a:ext cx="11019148" cy="54864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&lt;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&gt;  </m:t>
                    </m:r>
                  </m:oMath>
                </a14:m>
                <a:r>
                  <a:rPr lang="en-US" sz="2400">
                    <a:solidFill>
                      <a:srgbClr val="AD1457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&lt;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400" b="1">
                    <a:solidFill>
                      <a:srgbClr val="AD1457"/>
                    </a:solidFill>
                  </a:rPr>
                  <a:t> and LCS =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b="1">
                    <a:solidFill>
                      <a:srgbClr val="AD145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7" y="860610"/>
                <a:ext cx="11019148" cy="548640"/>
              </a:xfrm>
              <a:prstGeom prst="rect">
                <a:avLst/>
              </a:prstGeom>
              <a:blipFill>
                <a:blip r:embed="rId3"/>
                <a:stretch>
                  <a:fillRect b="-159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H="1">
            <a:off x="5038162" y="315322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694584" y="289560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62590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095562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734190" y="288108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76377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4427408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510903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578343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6375778" y="347862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040882" y="3733800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715255" y="3713843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763771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427408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997649" y="4043818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663745" y="4362995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6456835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7114909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7804664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3661905" y="4679544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3652182" y="5848928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3755890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4427408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4332432" y="5282389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4427408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5109031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 flipV="1">
            <a:off x="5109031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5109031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783431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5700215" y="526996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783431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6456835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456835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6360887" y="554547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114909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7051088" y="586199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7042711" y="4640354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7700557" y="49856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7702567" y="5256903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7804664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5810617" y="1659707"/>
            <a:ext cx="323849" cy="365760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6496417" y="1665204"/>
            <a:ext cx="323849" cy="365760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7183668" y="1672770"/>
            <a:ext cx="323849" cy="365760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7869743" y="1643880"/>
            <a:ext cx="323849" cy="365760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716522" y="5834742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7711567" y="5235235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7040075" y="4638402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363427" y="4039670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364335" y="3433175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5692143" y="2841534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017592" y="2242649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 flipH="1" flipV="1">
            <a:off x="8031666" y="2022703"/>
            <a:ext cx="14514" cy="3210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7371717" y="2038530"/>
            <a:ext cx="0" cy="2595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5984317" y="2038530"/>
            <a:ext cx="1286" cy="8046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6672951" y="2030964"/>
            <a:ext cx="1286" cy="1417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4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4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9163" y="2804557"/>
            <a:ext cx="3833674" cy="124888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280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32825" y="2399514"/>
            <a:ext cx="5526350" cy="2058972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Binomial Coefficient </a:t>
            </a:r>
          </a:p>
        </p:txBody>
      </p:sp>
    </p:spTree>
    <p:extLst>
      <p:ext uri="{BB962C8B-B14F-4D97-AF65-F5344CB8AC3E}">
        <p14:creationId xmlns:p14="http://schemas.microsoft.com/office/powerpoint/2010/main" val="43152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42043" y="1038687"/>
                <a:ext cx="11786432" cy="5416088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you want to make a 2-person committee from a group of four people. How many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different combinations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are possible? 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number of ways to do this is given by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endParaRPr lang="en-US" sz="20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43997" indent="0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Specifically, the 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binomial coefficient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counts the number of ways to form </a:t>
                </a:r>
                <a:r>
                  <a:rPr lang="en-US" sz="2000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 unordered collection of 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items</a:t>
                </a:r>
                <a:r>
                  <a:rPr lang="en-US" sz="2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chosen from a collection of 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distinct items.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42043" y="1038687"/>
                <a:ext cx="11786432" cy="5416088"/>
              </a:xfrm>
              <a:blipFill>
                <a:blip r:embed="rId2"/>
                <a:stretch>
                  <a:fillRect t="-20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642334" y="2410097"/>
            <a:ext cx="8869680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/>
          </a:p>
          <a:p>
            <a:r>
              <a:rPr lang="en-US" sz="2000" dirty="0"/>
              <a:t>Consider 4 people A, B, C, D. Now the different combinations for making a committee of 2 persons from these 4 are;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3416440" y="3307080"/>
            <a:ext cx="840908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A, 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56465" y="3307080"/>
            <a:ext cx="825573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A, 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76090" y="3307080"/>
            <a:ext cx="796336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A, 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37721" y="3293876"/>
            <a:ext cx="858532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D1457"/>
                </a:solidFill>
              </a:rPr>
              <a:t>B, 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50690" y="3307080"/>
            <a:ext cx="796336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B, 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50978" y="3307080"/>
            <a:ext cx="796336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C,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entagon 21"/>
              <p:cNvSpPr/>
              <p:nvPr/>
            </p:nvSpPr>
            <p:spPr>
              <a:xfrm>
                <a:off x="1642334" y="4027327"/>
                <a:ext cx="4389120" cy="822960"/>
              </a:xfrm>
              <a:prstGeom prst="homePlat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800">
                    <a:solidFill>
                      <a:srgbClr val="AD1457"/>
                    </a:solidFill>
                  </a:rPr>
                  <a:t> 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2" name="Pentagon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34" y="4027327"/>
                <a:ext cx="4389120" cy="822960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031454" y="4029119"/>
                <a:ext cx="4480560" cy="82296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4−2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>
                    <a:solidFill>
                      <a:srgbClr val="AD1457"/>
                    </a:solidFill>
                  </a:rPr>
                  <a:t> 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454" y="4029119"/>
                <a:ext cx="4480560" cy="822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ular Callout 23"/>
          <p:cNvSpPr/>
          <p:nvPr/>
        </p:nvSpPr>
        <p:spPr>
          <a:xfrm>
            <a:off x="2379216" y="5362113"/>
            <a:ext cx="2423603" cy="355106"/>
          </a:xfrm>
          <a:prstGeom prst="wedgeRectCallout">
            <a:avLst>
              <a:gd name="adj1" fmla="val -23693"/>
              <a:gd name="adj2" fmla="val -21552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4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Binomial Coefficient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330" y="932155"/>
            <a:ext cx="11662145" cy="552262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definition of binomial coefficient is given as: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24200" y="1480458"/>
                <a:ext cx="5943600" cy="175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  <m:r>
                        <a:rPr lang="en-US" sz="2400" b="1" i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e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e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𝑶𝒕𝒉𝒆𝒓𝒘𝒊𝒔𝒆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480458"/>
                <a:ext cx="5943600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 txBox="1"/>
          <p:nvPr/>
        </p:nvSpPr>
        <p:spPr>
          <a:xfrm>
            <a:off x="2628900" y="3996893"/>
            <a:ext cx="7040880" cy="1503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pt-BR" b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 C(n, k)</a:t>
            </a:r>
          </a:p>
          <a:p>
            <a:pPr marL="0" indent="0">
              <a:buNone/>
            </a:pPr>
            <a:r>
              <a:rPr lang="pt-BR" b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 k=0 or k=n then return 1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else return C(n-1, k-1) + C(n-1, k)</a:t>
            </a:r>
            <a:endParaRPr lang="pt-BR" b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6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5"/>
  <p:tag name="AS_OS" val="Unix 5.13.0.1029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PPT Templat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4347</TotalTime>
  <Words>6405</Words>
  <Application>Microsoft Office PowerPoint</Application>
  <PresentationFormat>Widescreen</PresentationFormat>
  <Paragraphs>1674</Paragraphs>
  <Slides>65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0" baseType="lpstr">
      <vt:lpstr>Consolas</vt:lpstr>
      <vt:lpstr>Wingdings 3</vt:lpstr>
      <vt:lpstr>Symbol</vt:lpstr>
      <vt:lpstr>Roboto Condensed Light</vt:lpstr>
      <vt:lpstr>AR BLANCA</vt:lpstr>
      <vt:lpstr>Algerian</vt:lpstr>
      <vt:lpstr>Cambria</vt:lpstr>
      <vt:lpstr>Arial</vt:lpstr>
      <vt:lpstr>Wingdings</vt:lpstr>
      <vt:lpstr>Cambria Math</vt:lpstr>
      <vt:lpstr>Calibri</vt:lpstr>
      <vt:lpstr>PPT Template</vt:lpstr>
      <vt:lpstr>1_Office Theme</vt:lpstr>
      <vt:lpstr>2_Office Theme</vt:lpstr>
      <vt:lpstr>Equation</vt:lpstr>
      <vt:lpstr>Unit-4 Dynamic Programming</vt:lpstr>
      <vt:lpstr>PowerPoint Presentation</vt:lpstr>
      <vt:lpstr>Introduction</vt:lpstr>
      <vt:lpstr>PowerPoint Presentation</vt:lpstr>
      <vt:lpstr>PowerPoint Presentation</vt:lpstr>
      <vt:lpstr>The Principle of Optimality</vt:lpstr>
      <vt:lpstr>Binomial Coefficient </vt:lpstr>
      <vt:lpstr>Introduction </vt:lpstr>
      <vt:lpstr>Binomial Coefficient  </vt:lpstr>
      <vt:lpstr>Binomial Coefficient </vt:lpstr>
      <vt:lpstr>Generalized Solution using Dynamic Programming</vt:lpstr>
      <vt:lpstr>Make a Change Problem</vt:lpstr>
      <vt:lpstr> Make Change Problem – Dynamic Programming Solution</vt:lpstr>
      <vt:lpstr>Make Change Problem – Dynamic Programming Solution</vt:lpstr>
      <vt:lpstr>Make Change Problem – Dynamic Programming Solution</vt:lpstr>
      <vt:lpstr>Make Change Problem – Dynamic Programming Solution</vt:lpstr>
      <vt:lpstr>0/1 Knapsack Problem</vt:lpstr>
      <vt:lpstr>0/1 Knapsack Problem - Dynamic Programming Solution</vt:lpstr>
      <vt:lpstr>0/1 Knapsack Problem - Dynamic Programming Solution</vt:lpstr>
      <vt:lpstr>0/1 Knapsack Problem - Dynamic Programming Solution</vt:lpstr>
      <vt:lpstr>0/1 Knapsack Problem - Dynamic Programming Solution</vt:lpstr>
      <vt:lpstr>0/1 Knapsack Problem - Dynamic Programming Solution</vt:lpstr>
      <vt:lpstr>Assembly Line Scheduling</vt:lpstr>
      <vt:lpstr>Introduction </vt:lpstr>
      <vt:lpstr>PowerPoint Presentation</vt:lpstr>
      <vt:lpstr>PowerPoint Presentation</vt:lpstr>
      <vt:lpstr>Assembly Line Scheduling - Example</vt:lpstr>
      <vt:lpstr>Optimal Substructure</vt:lpstr>
      <vt:lpstr>Assembly Line Scheduling – Dynamic Programming Solution</vt:lpstr>
      <vt:lpstr>PowerPoint Presentation</vt:lpstr>
      <vt:lpstr>PowerPoint Presentation</vt:lpstr>
      <vt:lpstr>Assembly Line Scheduling – Dynamic Programming Solution</vt:lpstr>
      <vt:lpstr>PowerPoint Presentation</vt:lpstr>
      <vt:lpstr>All Pair Shortest Path – Floyd’s Algorithm </vt:lpstr>
      <vt:lpstr>Introduction 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Floyd’s Algorithm</vt:lpstr>
      <vt:lpstr>Chain Matrix Multiplication </vt:lpstr>
      <vt:lpstr>Introduction </vt:lpstr>
      <vt:lpstr>Matrix Chain Multiplication</vt:lpstr>
      <vt:lpstr>Matrix Chain Multiplication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PowerPoint Presentation</vt:lpstr>
      <vt:lpstr>PowerPoint Presentation</vt:lpstr>
      <vt:lpstr>Matrix Chain Multiplication using Dynamic Programming</vt:lpstr>
      <vt:lpstr>Matrix Chain Multiplication using Dynamic Programming</vt:lpstr>
      <vt:lpstr>Longest Common Subsequence</vt:lpstr>
      <vt:lpstr>Introduction </vt:lpstr>
      <vt:lpstr>LCS – Optimal Sub-structure</vt:lpstr>
      <vt:lpstr>LCS – Dynamic Programming Solution </vt:lpstr>
      <vt:lpstr>LCS – Dynamic Programming Solution </vt:lpstr>
      <vt:lpstr>LCS – Dynamic Programming Solution </vt:lpstr>
      <vt:lpstr>LCS – Dynamic Programming Solution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Yatri Davda</cp:lastModifiedBy>
  <cp:revision>535</cp:revision>
  <dcterms:created xsi:type="dcterms:W3CDTF">2020-05-01T05:09:15Z</dcterms:created>
  <dcterms:modified xsi:type="dcterms:W3CDTF">2022-08-23T08:52:58Z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